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0" r:id="rId1"/>
    <p:sldMasterId id="2147483662" r:id="rId2"/>
  </p:sldMasterIdLst>
  <p:notesMasterIdLst>
    <p:notesMasterId r:id="rId200"/>
  </p:notesMasterIdLst>
  <p:handoutMasterIdLst>
    <p:handoutMasterId r:id="rId201"/>
  </p:handoutMasterIdLst>
  <p:sldIdLst>
    <p:sldId id="1296" r:id="rId3"/>
    <p:sldId id="1275" r:id="rId4"/>
    <p:sldId id="1276" r:id="rId5"/>
    <p:sldId id="1273" r:id="rId6"/>
    <p:sldId id="1267" r:id="rId7"/>
    <p:sldId id="1268" r:id="rId8"/>
    <p:sldId id="1269" r:id="rId9"/>
    <p:sldId id="1270" r:id="rId10"/>
    <p:sldId id="1271" r:id="rId11"/>
    <p:sldId id="1272" r:id="rId12"/>
    <p:sldId id="1264" r:id="rId13"/>
    <p:sldId id="1265" r:id="rId14"/>
    <p:sldId id="1263" r:id="rId15"/>
    <p:sldId id="1210" r:id="rId16"/>
    <p:sldId id="1295" r:id="rId17"/>
    <p:sldId id="1193" r:id="rId18"/>
    <p:sldId id="1211" r:id="rId19"/>
    <p:sldId id="1212" r:id="rId20"/>
    <p:sldId id="1213" r:id="rId21"/>
    <p:sldId id="1214" r:id="rId22"/>
    <p:sldId id="1215" r:id="rId23"/>
    <p:sldId id="1216" r:id="rId24"/>
    <p:sldId id="1217" r:id="rId25"/>
    <p:sldId id="1218" r:id="rId26"/>
    <p:sldId id="1219" r:id="rId27"/>
    <p:sldId id="1220" r:id="rId28"/>
    <p:sldId id="1221" r:id="rId29"/>
    <p:sldId id="1222" r:id="rId30"/>
    <p:sldId id="1223" r:id="rId31"/>
    <p:sldId id="1224" r:id="rId32"/>
    <p:sldId id="1225" r:id="rId33"/>
    <p:sldId id="1226" r:id="rId34"/>
    <p:sldId id="1227" r:id="rId35"/>
    <p:sldId id="1229" r:id="rId36"/>
    <p:sldId id="1230" r:id="rId37"/>
    <p:sldId id="1231" r:id="rId38"/>
    <p:sldId id="1297" r:id="rId39"/>
    <p:sldId id="1315" r:id="rId40"/>
    <p:sldId id="1311" r:id="rId41"/>
    <p:sldId id="1312" r:id="rId42"/>
    <p:sldId id="1313" r:id="rId43"/>
    <p:sldId id="1314" r:id="rId44"/>
    <p:sldId id="1316" r:id="rId45"/>
    <p:sldId id="1298" r:id="rId46"/>
    <p:sldId id="853" r:id="rId47"/>
    <p:sldId id="854" r:id="rId48"/>
    <p:sldId id="855" r:id="rId49"/>
    <p:sldId id="856" r:id="rId50"/>
    <p:sldId id="935" r:id="rId51"/>
    <p:sldId id="947" r:id="rId52"/>
    <p:sldId id="857" r:id="rId53"/>
    <p:sldId id="948" r:id="rId54"/>
    <p:sldId id="963" r:id="rId55"/>
    <p:sldId id="928" r:id="rId56"/>
    <p:sldId id="858" r:id="rId57"/>
    <p:sldId id="859" r:id="rId58"/>
    <p:sldId id="860" r:id="rId59"/>
    <p:sldId id="861" r:id="rId60"/>
    <p:sldId id="929" r:id="rId61"/>
    <p:sldId id="862" r:id="rId62"/>
    <p:sldId id="863" r:id="rId63"/>
    <p:sldId id="864" r:id="rId64"/>
    <p:sldId id="1004" r:id="rId65"/>
    <p:sldId id="1005" r:id="rId66"/>
    <p:sldId id="999" r:id="rId67"/>
    <p:sldId id="998" r:id="rId68"/>
    <p:sldId id="868" r:id="rId69"/>
    <p:sldId id="945" r:id="rId70"/>
    <p:sldId id="946" r:id="rId71"/>
    <p:sldId id="938" r:id="rId72"/>
    <p:sldId id="939" r:id="rId73"/>
    <p:sldId id="940" r:id="rId74"/>
    <p:sldId id="936" r:id="rId75"/>
    <p:sldId id="941" r:id="rId76"/>
    <p:sldId id="874" r:id="rId77"/>
    <p:sldId id="875" r:id="rId78"/>
    <p:sldId id="876" r:id="rId79"/>
    <p:sldId id="877" r:id="rId80"/>
    <p:sldId id="878" r:id="rId81"/>
    <p:sldId id="879" r:id="rId82"/>
    <p:sldId id="1006" r:id="rId83"/>
    <p:sldId id="880" r:id="rId84"/>
    <p:sldId id="1001" r:id="rId85"/>
    <p:sldId id="1002" r:id="rId86"/>
    <p:sldId id="1000" r:id="rId87"/>
    <p:sldId id="881" r:id="rId88"/>
    <p:sldId id="882" r:id="rId89"/>
    <p:sldId id="934" r:id="rId90"/>
    <p:sldId id="884" r:id="rId91"/>
    <p:sldId id="888" r:id="rId92"/>
    <p:sldId id="885" r:id="rId93"/>
    <p:sldId id="886" r:id="rId94"/>
    <p:sldId id="887" r:id="rId95"/>
    <p:sldId id="892" r:id="rId96"/>
    <p:sldId id="893" r:id="rId97"/>
    <p:sldId id="894" r:id="rId98"/>
    <p:sldId id="1294" r:id="rId99"/>
    <p:sldId id="1130" r:id="rId100"/>
    <p:sldId id="1131" r:id="rId101"/>
    <p:sldId id="1132" r:id="rId102"/>
    <p:sldId id="1133" r:id="rId103"/>
    <p:sldId id="1134" r:id="rId104"/>
    <p:sldId id="1135" r:id="rId105"/>
    <p:sldId id="1136" r:id="rId106"/>
    <p:sldId id="1137" r:id="rId107"/>
    <p:sldId id="1138" r:id="rId108"/>
    <p:sldId id="1139" r:id="rId109"/>
    <p:sldId id="1140" r:id="rId110"/>
    <p:sldId id="1141" r:id="rId111"/>
    <p:sldId id="1142" r:id="rId112"/>
    <p:sldId id="1143" r:id="rId113"/>
    <p:sldId id="1144" r:id="rId114"/>
    <p:sldId id="1145" r:id="rId115"/>
    <p:sldId id="1146" r:id="rId116"/>
    <p:sldId id="1147" r:id="rId117"/>
    <p:sldId id="1148" r:id="rId118"/>
    <p:sldId id="1282" r:id="rId119"/>
    <p:sldId id="1283" r:id="rId120"/>
    <p:sldId id="1299" r:id="rId121"/>
    <p:sldId id="1300" r:id="rId122"/>
    <p:sldId id="1277" r:id="rId123"/>
    <p:sldId id="1154" r:id="rId124"/>
    <p:sldId id="1155" r:id="rId125"/>
    <p:sldId id="1156" r:id="rId126"/>
    <p:sldId id="1157" r:id="rId127"/>
    <p:sldId id="1317" r:id="rId128"/>
    <p:sldId id="1318" r:id="rId129"/>
    <p:sldId id="1159" r:id="rId130"/>
    <p:sldId id="1160" r:id="rId131"/>
    <p:sldId id="1161" r:id="rId132"/>
    <p:sldId id="1162" r:id="rId133"/>
    <p:sldId id="1163" r:id="rId134"/>
    <p:sldId id="1164" r:id="rId135"/>
    <p:sldId id="1262" r:id="rId136"/>
    <p:sldId id="1301" r:id="rId137"/>
    <p:sldId id="1302" r:id="rId138"/>
    <p:sldId id="1285" r:id="rId139"/>
    <p:sldId id="1303" r:id="rId140"/>
    <p:sldId id="1304" r:id="rId141"/>
    <p:sldId id="1291" r:id="rId142"/>
    <p:sldId id="1305" r:id="rId143"/>
    <p:sldId id="1306" r:id="rId144"/>
    <p:sldId id="1171" r:id="rId145"/>
    <p:sldId id="1172" r:id="rId146"/>
    <p:sldId id="1173" r:id="rId147"/>
    <p:sldId id="1174" r:id="rId148"/>
    <p:sldId id="1175" r:id="rId149"/>
    <p:sldId id="1176" r:id="rId150"/>
    <p:sldId id="1177" r:id="rId151"/>
    <p:sldId id="1178" r:id="rId152"/>
    <p:sldId id="1179" r:id="rId153"/>
    <p:sldId id="1180" r:id="rId154"/>
    <p:sldId id="1181" r:id="rId155"/>
    <p:sldId id="1182" r:id="rId156"/>
    <p:sldId id="1183" r:id="rId157"/>
    <p:sldId id="1307" r:id="rId158"/>
    <p:sldId id="907" r:id="rId159"/>
    <p:sldId id="908" r:id="rId160"/>
    <p:sldId id="909" r:id="rId161"/>
    <p:sldId id="910" r:id="rId162"/>
    <p:sldId id="911" r:id="rId163"/>
    <p:sldId id="912" r:id="rId164"/>
    <p:sldId id="913" r:id="rId165"/>
    <p:sldId id="914" r:id="rId166"/>
    <p:sldId id="915" r:id="rId167"/>
    <p:sldId id="916" r:id="rId168"/>
    <p:sldId id="918" r:id="rId169"/>
    <p:sldId id="996" r:id="rId170"/>
    <p:sldId id="919" r:id="rId171"/>
    <p:sldId id="921" r:id="rId172"/>
    <p:sldId id="922" r:id="rId173"/>
    <p:sldId id="923" r:id="rId174"/>
    <p:sldId id="924" r:id="rId175"/>
    <p:sldId id="925" r:id="rId176"/>
    <p:sldId id="926" r:id="rId177"/>
    <p:sldId id="1319" r:id="rId178"/>
    <p:sldId id="1320" r:id="rId179"/>
    <p:sldId id="927" r:id="rId180"/>
    <p:sldId id="952" r:id="rId181"/>
    <p:sldId id="956" r:id="rId182"/>
    <p:sldId id="957" r:id="rId183"/>
    <p:sldId id="961" r:id="rId184"/>
    <p:sldId id="958" r:id="rId185"/>
    <p:sldId id="959" r:id="rId186"/>
    <p:sldId id="960" r:id="rId187"/>
    <p:sldId id="962" r:id="rId188"/>
    <p:sldId id="1259" r:id="rId189"/>
    <p:sldId id="1253" r:id="rId190"/>
    <p:sldId id="1254" r:id="rId191"/>
    <p:sldId id="1255" r:id="rId192"/>
    <p:sldId id="1256" r:id="rId193"/>
    <p:sldId id="1257" r:id="rId194"/>
    <p:sldId id="1258" r:id="rId195"/>
    <p:sldId id="930" r:id="rId196"/>
    <p:sldId id="932" r:id="rId197"/>
    <p:sldId id="933" r:id="rId198"/>
    <p:sldId id="669" r:id="rId19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E978C"/>
    <a:srgbClr val="FFBBAB"/>
    <a:srgbClr val="777777"/>
    <a:srgbClr val="FB978C"/>
    <a:srgbClr val="FFFFFF"/>
    <a:srgbClr val="FFFFCC"/>
    <a:srgbClr val="FFA48F"/>
    <a:srgbClr val="FF8F75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1" autoAdjust="0"/>
    <p:restoredTop sz="94103" autoAdjust="0"/>
  </p:normalViewPr>
  <p:slideViewPr>
    <p:cSldViewPr>
      <p:cViewPr>
        <p:scale>
          <a:sx n="62" d="100"/>
          <a:sy n="62" d="100"/>
        </p:scale>
        <p:origin x="32" y="-308"/>
      </p:cViewPr>
      <p:guideLst>
        <p:guide orient="horz" pos="18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tableStyles" Target="tableStyle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190" Type="http://schemas.openxmlformats.org/officeDocument/2006/relationships/slide" Target="slides/slide188.xml"/><Relationship Id="rId204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handoutMaster" Target="handoutMasters/handoutMaster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presProps" Target="presProp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endParaRPr lang="en-US" altLang="zh-TW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endParaRPr lang="en-US" altLang="zh-TW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endParaRPr lang="en-US" altLang="zh-TW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fld id="{E85737EB-C414-4179-8804-AB9EB36205F3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612606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endParaRPr lang="en-US" altLang="zh-TW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endParaRPr lang="en-US" altLang="zh-TW"/>
          </a:p>
        </p:txBody>
      </p:sp>
      <p:sp>
        <p:nvSpPr>
          <p:cNvPr id="1044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endParaRPr lang="en-US" altLang="zh-TW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fld id="{9CABD05B-6F32-4C3F-8CAA-9881709199A9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941175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982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10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2972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DE1D28F9-9111-419A-A55C-DCF3DA594A19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121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22321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DE1D28F9-9111-419A-A55C-DCF3DA594A19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122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119351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D730F200-902C-48DF-B49E-95F8F36E275E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123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52739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D866B65-83BC-41FD-9833-8BD4D790C0D7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124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3992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ECA71CDD-0709-483C-80CD-482861BF5FCD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125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65456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93B70FA3-0068-4A86-8322-5D2E5E9C778F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128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62566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CC0BC11D-0808-4F46-9733-5AC4B67DA258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129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9002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F5389CE6-215B-4BDF-90A4-59E4F0B3D84F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130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569109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E2329840-CD24-4787-AB2A-272C6417397F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131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180761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98170379-D44C-445A-A6FB-50E791C30008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132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7401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11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34288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15F11BF-AD21-4021-A912-1734C857A617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133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93263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15F11BF-AD21-4021-A912-1734C857A617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134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406200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135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91886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136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75793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138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720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139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0178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141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7965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142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40787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156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62788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188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950719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12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3093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189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99624290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190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86097666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191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27670057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192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5455324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193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50155358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65457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2277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053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13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666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14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661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15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672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37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622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38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929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78BE48-7730-4B5F-9F9C-E121F4B8E70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39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430718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78BE48-7730-4B5F-9F9C-E121F4B8E70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614736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2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415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78BE48-7730-4B5F-9F9C-E121F4B8E70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4396816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78BE48-7730-4B5F-9F9C-E121F4B8E70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42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816113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43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38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44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041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45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79452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46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8759470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47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388284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48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604720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423732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95657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3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868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849453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52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417934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53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291273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78BE48-7730-4B5F-9F9C-E121F4B8E70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54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0662989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78BE48-7730-4B5F-9F9C-E121F4B8E70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55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958338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78BE48-7730-4B5F-9F9C-E121F4B8E70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56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8587265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7710F1F2-93E3-43C3-8B8A-67C3B22C01B5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57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5302732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F732C47B-A7D2-497A-8E9C-9B0FCEEA73D7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58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9165323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F732C47B-A7D2-497A-8E9C-9B0FCEEA73D7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51487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1BC44C88-BAEC-4D34-A74D-89DBD4DEBBC9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35689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4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990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FC4FD2F2-A852-4FDC-BB15-063B9425E611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633123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CD36473A-56A6-4564-AFE1-04E85608E13E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62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8750588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B718145-2E87-4BAA-A575-E6C49146AE37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63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8003216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B718145-2E87-4BAA-A575-E6C49146AE37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64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302272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B718145-2E87-4BAA-A575-E6C49146AE37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65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8081741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9896E147-D90A-4074-BA2E-06F12B72775B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66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7713446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BF8FD52-DB01-4698-89F4-3B6BBDE8F57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67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13826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C7801C17-2CB1-4FFD-A06B-D0682167B56B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68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0418937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8B2CB1C-6F9B-4A32-B272-846D6810ACA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0428831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559760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5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6233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0227258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72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5956783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73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8650047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74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0819836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544DFC5-B532-41DA-807D-24C26A31849A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75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5388351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B39DC31-6E7D-4BF2-BF4D-9F84ED8597C5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76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1595818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CDD0CDBF-C62A-4459-BDBC-6A5FEA836E3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77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884185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66A9B6E6-EFBA-49CD-B1F3-B2FD23504B83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78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600276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7B9AE5AF-FF26-440F-A273-F28B1AB828A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2716938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E82AA9C-A332-463F-8527-3AED40EC9931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752225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6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8785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E82AA9C-A332-463F-8527-3AED40EC9931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9612103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E72F09BD-CB82-4BB8-858E-8F611BAA39BA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82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2924229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E72F09BD-CB82-4BB8-858E-8F611BAA39BA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83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6882343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E72F09BD-CB82-4BB8-858E-8F611BAA39BA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84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8564599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E72F09BD-CB82-4BB8-858E-8F611BAA39BA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85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6630426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9905D7B4-6887-4A4D-9A88-D3BB215E78E4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86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2366069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0122219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8503948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9078644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0061FBE0-5A96-492D-8778-11FFB4664A81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223088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7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6419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486862A-737C-426D-B6B9-5AA279846CA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3328395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F799E401-34FD-425F-A477-620A8337226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92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5424732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0061FBE0-5A96-492D-8778-11FFB4664A81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93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9383226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94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2719016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95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72987594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96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9678942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31100C14-7B42-46B1-82D1-5C1E7FD10AFE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97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6146989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9CE11D51-6076-463B-82C0-186B9FCCA05D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98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37701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BB2BAC6-948F-460C-BE33-4828C09F2E3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99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36026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BB2BAC6-948F-460C-BE33-4828C09F2E3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100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871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8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840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BB2BAC6-948F-460C-BE33-4828C09F2E3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101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6860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BB2BAC6-948F-460C-BE33-4828C09F2E3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102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9206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BB2BAC6-948F-460C-BE33-4828C09F2E3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103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43706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BB2BAC6-948F-460C-BE33-4828C09F2E3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104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16810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BB2BAC6-948F-460C-BE33-4828C09F2E3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105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09513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9A6F592-E50A-41BF-BC5B-BA54DEC09A0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106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7028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49B7BAB-F210-4801-AD35-7A8110767575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107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71019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9A6F592-E50A-41BF-BC5B-BA54DEC09A0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108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54625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49B7BAB-F210-4801-AD35-7A8110767575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109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3365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49B7BAB-F210-4801-AD35-7A8110767575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110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423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9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77131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49B7BAB-F210-4801-AD35-7A8110767575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111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21257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49B7BAB-F210-4801-AD35-7A8110767575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112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76471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7B077D85-B38F-418E-B7E8-32CE9AA1176E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113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3051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9AA3B193-C982-4A1A-AA28-E51F569CC9CE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114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98215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CD3FC474-3C1A-49BD-AF38-6AD537523EC1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115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58693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CD3FC474-3C1A-49BD-AF38-6AD537523EC1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116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40771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DE1D28F9-9111-419A-A55C-DCF3DA594A19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117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175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DE1D28F9-9111-419A-A55C-DCF3DA594A19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118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2507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119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33896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120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80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3E9DFA-2375-43D3-8F2F-9120FCBFCBDF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9BBDC2-7EE1-4027-B726-A3CED4A88925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7CF5B8-B833-439C-AD34-302A905858B4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7196F-2AD1-4541-809B-685A9CF3B24E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184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5C348-72B6-4CA9-97DB-BB2439BEA9D9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758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B9DA2-1C91-4CE8-9766-05E857B4CBA9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98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75FCDB-D8F5-4C40-9E38-FD5EE30B683A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70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5827F7-43D3-473A-81F9-20EA74B9E90C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581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BE8EDB-CE6B-41F6-B669-E2700B4524C9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878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9BDBC8-6B65-4CBF-88B5-E77C6862004B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5136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9BA235-1DE0-468D-A405-DB895ACF351C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445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698221-7768-4AA9-ABDD-6DA8C387C0D8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E837C-70DD-4F46-9701-09A380F66886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4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5A8157-4619-4BAB-B4F1-EA8CDD41E2DA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026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221D8-20AA-4F08-9B90-B33E0AB801BF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01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B95A4F-5E79-4052-8430-4B80813F0CEA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F9274E-7928-4A93-9E78-11DFD44612B3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2735D6-FAB9-44CE-9CB3-E8275C4A9716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0A197F-89FD-4FFF-85A0-12AE6075D413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D49ECA-8A50-4F50-A4A7-8AF19657EAC2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29F7FF-CA82-4FB4-A581-557DE06652FE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B0EAF4-E4D3-413D-89DD-A49765D6AA65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charset="0"/>
              </a:defRPr>
            </a:lvl1pPr>
          </a:lstStyle>
          <a:p>
            <a:fld id="{6E6D5B29-6CEA-4CAC-A2D3-0B66928EE072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775347C7-33A8-4CE4-A4B2-1A80A51A809D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40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8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8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291239"/>
              </p:ext>
            </p:extLst>
          </p:nvPr>
        </p:nvGraphicFramePr>
        <p:xfrm>
          <a:off x="107504" y="1143000"/>
          <a:ext cx="9036496" cy="5490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04256"/>
                <a:gridCol w="6732240"/>
              </a:tblGrid>
              <a:tr h="6530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echo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spc="-100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(-n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Print text back to the screen </a:t>
                      </a:r>
                      <a:b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(-n suppresses \n )</a:t>
                      </a:r>
                    </a:p>
                  </a:txBody>
                  <a:tcPr marB="0" horzOverflow="overflow"/>
                </a:tc>
              </a:tr>
              <a:tr h="942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wc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lwc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Word count. </a:t>
                      </a:r>
                      <a:b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(Also counts lines and bytes.)</a:t>
                      </a:r>
                    </a:p>
                  </a:txBody>
                  <a:tcPr marB="0" horzOverflow="overflow"/>
                </a:tc>
              </a:tr>
              <a:tr h="9273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cut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cfd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</a:t>
                      </a:r>
                      <a:b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--complement)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Cut columns or fields from lines of a file</a:t>
                      </a:r>
                    </a:p>
                  </a:txBody>
                  <a:tcPr marB="0" horzOverflow="overflow"/>
                </a:tc>
              </a:tr>
              <a:tr h="5158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alias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Create a command shortcut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607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basename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Extract the directory name from a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path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history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Lists the history of commands you typed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1676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!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Rerun earlier commands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33CC"/>
                </a:solidFill>
              </a:rPr>
              <a:t>Miscellaneous Commands</a:t>
            </a:r>
          </a:p>
        </p:txBody>
      </p:sp>
    </p:spTree>
    <p:extLst>
      <p:ext uri="{BB962C8B-B14F-4D97-AF65-F5344CB8AC3E}">
        <p14:creationId xmlns:p14="http://schemas.microsoft.com/office/powerpoint/2010/main" val="18195350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4800" y="838200"/>
            <a:ext cx="876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sz="4400" b="1" kern="0" spc="-50" dirty="0" smtClean="0">
                <a:solidFill>
                  <a:srgbClr val="FF0000"/>
                </a:solidFill>
                <a:latin typeface="High Tower Text" pitchFamily="18" charset="0"/>
              </a:rPr>
              <a:t>cut</a:t>
            </a:r>
            <a:r>
              <a:rPr lang="en-US" altLang="zh-TW" sz="3600" b="1" kern="0" spc="-50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b="0" kern="0" spc="-50" dirty="0" smtClean="0">
                <a:solidFill>
                  <a:srgbClr val="FF0000"/>
                </a:solidFill>
                <a:latin typeface="Times New Roman" pitchFamily="18" charset="0"/>
              </a:rPr>
              <a:t>characters (-c) or fields </a:t>
            </a:r>
            <a:r>
              <a:rPr lang="en-US" altLang="zh-TW" b="0" kern="0" spc="-25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b="0" kern="0" spc="-15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b="0" kern="0" spc="250" dirty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) </a:t>
            </a:r>
            <a:r>
              <a:rPr lang="en-US" altLang="zh-TW" b="0" kern="0" spc="-50" dirty="0" smtClean="0">
                <a:solidFill>
                  <a:srgbClr val="FF0000"/>
                </a:solidFill>
                <a:latin typeface="Times New Roman" pitchFamily="18" charset="0"/>
              </a:rPr>
              <a:t>from each input line. </a:t>
            </a:r>
            <a:r>
              <a:rPr lang="en-US" altLang="zh-TW" b="0" kern="0" dirty="0" smtClean="0">
                <a:solidFill>
                  <a:srgbClr val="FF0000"/>
                </a:solidFill>
                <a:latin typeface="Times New Roman" pitchFamily="18" charset="0"/>
              </a:rPr>
              <a:t>Other useful flags are --complement(</a:t>
            </a:r>
            <a:r>
              <a:rPr lang="zh-TW" altLang="en-US" sz="2800" b="0" kern="0" dirty="0" smtClean="0">
                <a:solidFill>
                  <a:srgbClr val="FF0000"/>
                </a:solidFill>
                <a:latin typeface="Times New Roman" pitchFamily="18" charset="0"/>
              </a:rPr>
              <a:t>相反</a:t>
            </a:r>
            <a:r>
              <a:rPr lang="en-US" altLang="zh-TW" b="0" kern="0" dirty="0" smtClean="0">
                <a:solidFill>
                  <a:srgbClr val="FF0000"/>
                </a:solidFill>
                <a:latin typeface="Times New Roman" pitchFamily="18" charset="0"/>
              </a:rPr>
              <a:t>) and -d.</a:t>
            </a:r>
          </a:p>
          <a:p>
            <a:pPr marL="0" indent="0" eaLnBrk="1" hangingPunct="1">
              <a:buFontTx/>
              <a:buNone/>
            </a:pPr>
            <a:endParaRPr lang="en-US" altLang="zh-TW" sz="1800" b="0" kern="0" dirty="0" smtClean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b="0" kern="0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smtClean="0">
                <a:solidFill>
                  <a:srgbClr val="0033CC"/>
                </a:solidFill>
              </a:rPr>
              <a:t>cut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2636838"/>
            <a:ext cx="86868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c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 4-5,10  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800" dirty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dej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700" dirty="0">
                <a:solidFill>
                  <a:srgbClr val="808080"/>
                </a:solidFill>
              </a:rPr>
              <a:t>%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complement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c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4-5,10  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700" dirty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abcfghiklmno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f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6,7,8 --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complement </a:t>
            </a: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filelist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…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</a:rPr>
              <a:t> -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</a:rPr>
              <a:t>2 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apple banana cherry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cut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d " "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2 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banana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3962400" y="4876800"/>
            <a:ext cx="5181600" cy="1600200"/>
          </a:xfrm>
          <a:prstGeom prst="wedgeRoundRectCallout">
            <a:avLst>
              <a:gd name="adj1" fmla="val -60934"/>
              <a:gd name="adj2" fmla="val 467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Actually, what happened here is that the line of the file only had one field (because it had no </a:t>
            </a:r>
            <a:r>
              <a:rPr lang="en-US" altLang="zh-TW" sz="2800" b="0" dirty="0">
                <a:solidFill>
                  <a:srgbClr val="FF0000"/>
                </a:solidFill>
              </a:rPr>
              <a:t>tab characters</a:t>
            </a:r>
            <a:r>
              <a:rPr lang="en-US" altLang="zh-TW" sz="2800" b="0" dirty="0">
                <a:solidFill>
                  <a:srgbClr val="000000"/>
                </a:solidFill>
              </a:rPr>
              <a:t>). 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915744" y="2198192"/>
            <a:ext cx="3197374" cy="2564085"/>
          </a:xfrm>
          <a:prstGeom prst="wedgeRoundRectCallout">
            <a:avLst>
              <a:gd name="adj1" fmla="val -8652"/>
              <a:gd name="adj2" fmla="val 96619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Although tab is the </a:t>
            </a:r>
            <a:r>
              <a:rPr lang="en-US" altLang="zh-TW" sz="2800" b="0" spc="-40" dirty="0">
                <a:solidFill>
                  <a:srgbClr val="000000"/>
                </a:solidFill>
              </a:rPr>
              <a:t>default </a:t>
            </a:r>
            <a:r>
              <a:rPr lang="en-US" altLang="zh-TW" sz="2800" b="0" spc="-40" dirty="0" smtClean="0">
                <a:solidFill>
                  <a:srgbClr val="FF0000"/>
                </a:solidFill>
              </a:rPr>
              <a:t>d</a:t>
            </a:r>
            <a:r>
              <a:rPr lang="en-US" altLang="zh-TW" sz="2800" b="0" spc="-40" dirty="0" smtClean="0">
                <a:solidFill>
                  <a:srgbClr val="000000"/>
                </a:solidFill>
              </a:rPr>
              <a:t>elimiter</a:t>
            </a:r>
            <a:r>
              <a:rPr lang="zh-TW" altLang="en-US" sz="2800" b="0" spc="-40" dirty="0" smtClean="0">
                <a:solidFill>
                  <a:srgbClr val="000000"/>
                </a:solidFill>
              </a:rPr>
              <a:t> </a:t>
            </a:r>
            <a:r>
              <a:rPr lang="en-US" altLang="zh-TW" sz="2800" b="0" spc="-40" dirty="0" smtClean="0">
                <a:solidFill>
                  <a:srgbClr val="000000"/>
                </a:solidFill>
              </a:rPr>
              <a:t>(</a:t>
            </a:r>
            <a:r>
              <a:rPr lang="zh-TW" altLang="en-US" sz="2400" b="0" spc="-40" dirty="0" smtClean="0">
                <a:solidFill>
                  <a:srgbClr val="000000"/>
                </a:solidFill>
              </a:rPr>
              <a:t>分隔</a:t>
            </a:r>
            <a:r>
              <a:rPr lang="zh-TW" altLang="en-US" sz="2400" b="0" spc="-50" dirty="0" smtClean="0">
                <a:solidFill>
                  <a:srgbClr val="000000"/>
                </a:solidFill>
              </a:rPr>
              <a:t>符</a:t>
            </a:r>
            <a:r>
              <a:rPr lang="en-US" altLang="zh-TW" sz="2800" b="0" spc="-50" dirty="0" smtClean="0">
                <a:solidFill>
                  <a:srgbClr val="000000"/>
                </a:solidFill>
              </a:rPr>
              <a:t>), often it’s not </a:t>
            </a:r>
            <a:r>
              <a:rPr lang="en-US" altLang="zh-TW" sz="2800" b="0" spc="-50" dirty="0">
                <a:solidFill>
                  <a:srgbClr val="000000"/>
                </a:solidFill>
              </a:rPr>
              <a:t>what </a:t>
            </a:r>
            <a:r>
              <a:rPr lang="en-US" altLang="zh-TW" sz="2800" b="0" dirty="0">
                <a:solidFill>
                  <a:srgbClr val="000000"/>
                </a:solidFill>
              </a:rPr>
              <a:t>you want. To change it, use the </a:t>
            </a:r>
            <a:r>
              <a:rPr lang="en-US" altLang="zh-TW" sz="2800" b="0" dirty="0">
                <a:solidFill>
                  <a:srgbClr val="FF0000"/>
                </a:solidFill>
              </a:rPr>
              <a:t>-d flag</a:t>
            </a:r>
            <a:r>
              <a:rPr lang="en-US" altLang="zh-TW" sz="2800" b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7772400" y="1981200"/>
            <a:ext cx="457200" cy="2133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85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A</a:t>
            </a:r>
            <a:r>
              <a:rPr lang="en-US" altLang="zh-TW" sz="3600" dirty="0">
                <a:solidFill>
                  <a:srgbClr val="0033CC"/>
                </a:solidFill>
              </a:rPr>
              <a:t> </a:t>
            </a:r>
            <a:r>
              <a:rPr lang="en-US" altLang="zh-TW" dirty="0">
                <a:solidFill>
                  <a:srgbClr val="0033CC"/>
                </a:solidFill>
              </a:rPr>
              <a:t>more-flexible version: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count_A_Files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A*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>
                <a:solidFill>
                  <a:srgbClr val="FFFFCC"/>
                </a:solidFill>
              </a:rPr>
              <a:t>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FFFFCC"/>
                </a:solidFill>
                <a:latin typeface="Times New Roman" pitchFamily="18" charset="0"/>
              </a:rPr>
              <a:t>$*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FFFFCC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FFFFCC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FFFFCC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/>
              <a:t> </a:t>
            </a:r>
            <a:r>
              <a:rPr lang="en-US" altLang="zh-TW" sz="2800" b="1" dirty="0">
                <a:latin typeface="High Tower Text" pitchFamily="18" charset="0"/>
              </a:rPr>
              <a:t>chm u+  A*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</a:t>
            </a:r>
            <a:r>
              <a:rPr lang="en-US" altLang="zh-TW" sz="2800" b="1" dirty="0">
                <a:latin typeface="High Tower Text" pitchFamily="18" charset="0"/>
              </a:rPr>
              <a:t> .</a:t>
            </a:r>
            <a:r>
              <a:rPr lang="en-US" altLang="zh-TW" b="1" dirty="0">
                <a:latin typeface="Times New Roman" pitchFamily="18" charset="0"/>
              </a:rPr>
              <a:t>/</a:t>
            </a:r>
            <a:r>
              <a:rPr lang="en-US" altLang="zh-TW" sz="2800" b="1" dirty="0">
                <a:latin typeface="High Tower Text" pitchFamily="18" charset="0"/>
              </a:rPr>
              <a:t>count A* [^A]*.c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latin typeface="Times New Roman" pitchFamily="18" charset="0"/>
              </a:rPr>
              <a:t>11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</a:t>
            </a:r>
          </a:p>
        </p:txBody>
      </p:sp>
      <p:sp>
        <p:nvSpPr>
          <p:cNvPr id="268293" name="AutoShape 5"/>
          <p:cNvSpPr>
            <a:spLocks noChangeArrowheads="1"/>
          </p:cNvSpPr>
          <p:nvPr/>
        </p:nvSpPr>
        <p:spPr bwMode="auto">
          <a:xfrm>
            <a:off x="3276600" y="3657600"/>
            <a:ext cx="3962400" cy="923528"/>
          </a:xfrm>
          <a:prstGeom prst="wedgeRoundRectCallout">
            <a:avLst>
              <a:gd name="adj1" fmla="val -112460"/>
              <a:gd name="adj2" fmla="val -49473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See the difference?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It has “$*” instead of “A</a:t>
            </a:r>
            <a:r>
              <a:rPr lang="en-US" altLang="zh-TW" sz="2400" dirty="0" smtClean="0">
                <a:solidFill>
                  <a:srgbClr val="000000"/>
                </a:solidFill>
              </a:rPr>
              <a:t>*”</a:t>
            </a:r>
            <a:endParaRPr lang="en-US" altLang="zh-TW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5010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8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52400" y="990600"/>
            <a:ext cx="8763000" cy="56388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kern="0" dirty="0" smtClean="0">
                <a:solidFill>
                  <a:srgbClr val="B2B2B2"/>
                </a:solidFill>
              </a:rPr>
              <a:t>% </a:t>
            </a:r>
            <a:r>
              <a:rPr lang="en-US" altLang="zh-TW" sz="2800" kern="0" dirty="0" smtClean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kern="0" dirty="0" err="1" smtClean="0">
                <a:solidFill>
                  <a:srgbClr val="B2B2B2"/>
                </a:solidFill>
                <a:latin typeface="High Tower Text" pitchFamily="18" charset="0"/>
              </a:rPr>
              <a:t>count_A_Files</a:t>
            </a:r>
            <a:r>
              <a:rPr lang="en-US" altLang="zh-TW" sz="2800" kern="0" dirty="0" smtClean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kern="0" dirty="0" smtClean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kern="0" dirty="0" smtClean="0">
                <a:solidFill>
                  <a:srgbClr val="B2B2B2"/>
                </a:solidFill>
                <a:latin typeface="Times New Roman" pitchFamily="18" charset="0"/>
              </a:rPr>
              <a:t>A</a:t>
            </a:r>
            <a:r>
              <a:rPr lang="en-US" altLang="zh-TW" sz="2800" kern="0" dirty="0" smtClean="0">
                <a:solidFill>
                  <a:srgbClr val="FFFF00"/>
                </a:solidFill>
                <a:latin typeface="Times New Roman" pitchFamily="18" charset="0"/>
              </a:rPr>
              <a:t>*</a:t>
            </a:r>
            <a:r>
              <a:rPr lang="en-US" altLang="zh-TW" sz="2800" kern="0" dirty="0" smtClean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kern="0" dirty="0" err="1" smtClean="0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kern="0" dirty="0" smtClean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kern="0" dirty="0" err="1" smtClean="0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kern="0" dirty="0" smtClean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 smtClean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 smtClean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kern="0" dirty="0" err="1" smtClean="0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kern="0" dirty="0" smtClean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kern="0" dirty="0" err="1" smtClean="0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kern="0" dirty="0" smtClean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 smtClean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 smtClean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kern="0" dirty="0" err="1" smtClean="0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kern="0" dirty="0" smtClean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kern="0" dirty="0" smtClean="0">
                <a:solidFill>
                  <a:srgbClr val="B2B2B2"/>
                </a:solidFill>
              </a:rPr>
              <a:t>% </a:t>
            </a:r>
            <a:r>
              <a:rPr lang="en-US" altLang="zh-TW" sz="2800" kern="0" dirty="0" smtClean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kern="0" dirty="0" err="1" smtClean="0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kern="0" dirty="0" smtClean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kern="0" dirty="0" smtClean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kern="0" dirty="0" smtClean="0">
                <a:solidFill>
                  <a:srgbClr val="B2B2B2"/>
                </a:solidFill>
                <a:latin typeface="Times New Roman" pitchFamily="18" charset="0"/>
              </a:rPr>
              <a:t>$</a:t>
            </a:r>
            <a:r>
              <a:rPr lang="en-US" altLang="zh-TW" sz="2800" kern="0" dirty="0" smtClean="0">
                <a:solidFill>
                  <a:srgbClr val="FFFF00"/>
                </a:solidFill>
                <a:latin typeface="Times New Roman" pitchFamily="18" charset="0"/>
              </a:rPr>
              <a:t>*</a:t>
            </a:r>
            <a:r>
              <a:rPr lang="en-US" altLang="zh-TW" sz="2800" kern="0" dirty="0" smtClean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kern="0" dirty="0" err="1" smtClean="0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kern="0" dirty="0" smtClean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kern="0" dirty="0" err="1" smtClean="0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kern="0" dirty="0" smtClean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 smtClean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 smtClean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kern="0" dirty="0" err="1" smtClean="0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kern="0" dirty="0" smtClean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kern="0" dirty="0" err="1" smtClean="0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kern="0" dirty="0" smtClean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 smtClean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 smtClean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kern="0" dirty="0" err="1" smtClean="0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kern="0" dirty="0" smtClean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kern="0" dirty="0" smtClean="0">
                <a:solidFill>
                  <a:srgbClr val="B2B2B2"/>
                </a:solidFill>
              </a:rPr>
              <a:t>%</a:t>
            </a:r>
            <a:r>
              <a:rPr lang="en-US" altLang="zh-TW" sz="2400" kern="0" dirty="0" smtClean="0">
                <a:solidFill>
                  <a:srgbClr val="000000"/>
                </a:solidFill>
              </a:rPr>
              <a:t> </a:t>
            </a:r>
            <a:r>
              <a:rPr lang="en-US" altLang="zh-TW" sz="2800" kern="0" dirty="0" smtClean="0">
                <a:solidFill>
                  <a:srgbClr val="000000"/>
                </a:solidFill>
                <a:latin typeface="High Tower Text" pitchFamily="18" charset="0"/>
              </a:rPr>
              <a:t>chm u+  A*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kern="0" dirty="0" smtClean="0">
                <a:solidFill>
                  <a:srgbClr val="000000"/>
                </a:solidFill>
              </a:rPr>
              <a:t>%</a:t>
            </a:r>
            <a:r>
              <a:rPr lang="en-US" altLang="zh-TW" sz="2800" kern="0" dirty="0" smtClean="0">
                <a:solidFill>
                  <a:srgbClr val="000000"/>
                </a:solidFill>
                <a:latin typeface="High Tower Text" pitchFamily="18" charset="0"/>
              </a:rPr>
              <a:t> .</a:t>
            </a:r>
            <a:r>
              <a:rPr lang="en-US" altLang="zh-TW" kern="0" dirty="0" smtClean="0">
                <a:solidFill>
                  <a:srgbClr val="000000"/>
                </a:solidFill>
                <a:latin typeface="Times New Roman" pitchFamily="18" charset="0"/>
              </a:rPr>
              <a:t>/</a:t>
            </a:r>
            <a:r>
              <a:rPr lang="en-US" altLang="zh-TW" sz="2800" kern="0" dirty="0" smtClean="0">
                <a:solidFill>
                  <a:srgbClr val="000000"/>
                </a:solidFill>
                <a:latin typeface="High Tower Text" pitchFamily="18" charset="0"/>
              </a:rPr>
              <a:t>count A* [^A]*.c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kern="0" dirty="0" smtClean="0">
                <a:solidFill>
                  <a:srgbClr val="000000"/>
                </a:solidFill>
                <a:latin typeface="Times New Roman" pitchFamily="18" charset="0"/>
              </a:rPr>
              <a:t>11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kern="0" dirty="0" smtClean="0">
                <a:solidFill>
                  <a:srgbClr val="000000"/>
                </a:solidFill>
              </a:rPr>
              <a:t>%</a:t>
            </a:r>
            <a:endParaRPr lang="en-US" altLang="zh-TW" sz="2400" kern="0" dirty="0">
              <a:solidFill>
                <a:srgbClr val="000000"/>
              </a:solidFill>
            </a:endParaRP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A</a:t>
            </a:r>
            <a:r>
              <a:rPr lang="en-US" altLang="zh-TW" sz="3600" dirty="0">
                <a:solidFill>
                  <a:srgbClr val="0033CC"/>
                </a:solidFill>
              </a:rPr>
              <a:t> </a:t>
            </a:r>
            <a:r>
              <a:rPr lang="en-US" altLang="zh-TW" dirty="0">
                <a:solidFill>
                  <a:srgbClr val="0033CC"/>
                </a:solidFill>
              </a:rPr>
              <a:t>more-flexible version:</a:t>
            </a:r>
          </a:p>
        </p:txBody>
      </p:sp>
      <p:sp>
        <p:nvSpPr>
          <p:cNvPr id="268293" name="AutoShape 5"/>
          <p:cNvSpPr>
            <a:spLocks noChangeArrowheads="1"/>
          </p:cNvSpPr>
          <p:nvPr/>
        </p:nvSpPr>
        <p:spPr bwMode="auto">
          <a:xfrm>
            <a:off x="3276600" y="3657600"/>
            <a:ext cx="3962400" cy="923528"/>
          </a:xfrm>
          <a:prstGeom prst="wedgeRoundRectCallout">
            <a:avLst>
              <a:gd name="adj1" fmla="val -112460"/>
              <a:gd name="adj2" fmla="val -49473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See the difference?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It has “$*” instead of “A</a:t>
            </a:r>
            <a:r>
              <a:rPr lang="en-US" altLang="zh-TW" sz="2400" dirty="0" smtClean="0">
                <a:solidFill>
                  <a:srgbClr val="000000"/>
                </a:solidFill>
              </a:rPr>
              <a:t>*”</a:t>
            </a:r>
            <a:endParaRPr lang="en-US" altLang="zh-TW" sz="2400" dirty="0">
              <a:solidFill>
                <a:srgbClr val="000000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4382952" y="3233936"/>
            <a:ext cx="3962400" cy="1275184"/>
          </a:xfrm>
          <a:prstGeom prst="wedgeRoundRectCallout">
            <a:avLst>
              <a:gd name="adj1" fmla="val -134272"/>
              <a:gd name="adj2" fmla="val -24916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u="sng" dirty="0" smtClean="0">
                <a:solidFill>
                  <a:srgbClr val="000000"/>
                </a:solidFill>
              </a:rPr>
              <a:t>This star</a:t>
            </a:r>
            <a:r>
              <a:rPr lang="en-US" altLang="zh-TW" sz="2400" dirty="0" smtClean="0">
                <a:solidFill>
                  <a:srgbClr val="000000"/>
                </a:solidFill>
              </a:rPr>
              <a:t> is part of the $* symbol. It is not being used </a:t>
            </a:r>
            <a:br>
              <a:rPr lang="en-US" altLang="zh-TW" sz="2400" dirty="0" smtClean="0">
                <a:solidFill>
                  <a:srgbClr val="000000"/>
                </a:solidFill>
              </a:rPr>
            </a:br>
            <a:r>
              <a:rPr lang="en-US" altLang="zh-TW" sz="2400" dirty="0" smtClean="0">
                <a:solidFill>
                  <a:srgbClr val="000000"/>
                </a:solidFill>
              </a:rPr>
              <a:t>as its own symbol.</a:t>
            </a:r>
            <a:endParaRPr lang="en-US" altLang="zh-TW" sz="2400" dirty="0">
              <a:solidFill>
                <a:srgbClr val="000000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4382952" y="1361728"/>
            <a:ext cx="3962400" cy="1275184"/>
          </a:xfrm>
          <a:prstGeom prst="wedgeRoundRectCallout">
            <a:avLst>
              <a:gd name="adj1" fmla="val -134272"/>
              <a:gd name="adj2" fmla="val -24916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u="sng" dirty="0" smtClean="0">
                <a:solidFill>
                  <a:srgbClr val="000000"/>
                </a:solidFill>
              </a:rPr>
              <a:t>This star</a:t>
            </a:r>
            <a:r>
              <a:rPr lang="en-US" altLang="zh-TW" sz="2400" dirty="0" smtClean="0">
                <a:solidFill>
                  <a:srgbClr val="000000"/>
                </a:solidFill>
              </a:rPr>
              <a:t> is a wild card pattern symbol, indicating that 0 or more characters can match.</a:t>
            </a:r>
            <a:endParaRPr lang="en-US" altLang="zh-TW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4315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68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3" grpId="0" animBg="1"/>
      <p:bldP spid="8" grpId="0" animBg="1"/>
      <p:bldP spid="8" grpId="1" animBg="1"/>
      <p:bldP spid="9" grpId="0" animBg="1"/>
      <p:bldP spid="9" grpId="1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A</a:t>
            </a:r>
            <a:r>
              <a:rPr lang="en-US" altLang="zh-TW" sz="3600" dirty="0">
                <a:solidFill>
                  <a:srgbClr val="0033CC"/>
                </a:solidFill>
              </a:rPr>
              <a:t> </a:t>
            </a:r>
            <a:r>
              <a:rPr lang="en-US" altLang="zh-TW" dirty="0">
                <a:solidFill>
                  <a:srgbClr val="0033CC"/>
                </a:solidFill>
              </a:rPr>
              <a:t>more-flexible version: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count_A_Files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A*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$*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</a:t>
            </a:r>
            <a:r>
              <a:rPr lang="en-US" altLang="zh-TW" sz="2400" b="1" dirty="0">
                <a:solidFill>
                  <a:srgbClr val="B2B2B2"/>
                </a:solidFill>
              </a:rPr>
              <a:t>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u+x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latin typeface="High Tower Text" pitchFamily="18" charset="0"/>
              </a:rPr>
              <a:t>.</a:t>
            </a:r>
            <a:r>
              <a:rPr lang="en-US" altLang="zh-TW" sz="2800" b="1" dirty="0">
                <a:latin typeface="Times New Roman" pitchFamily="18" charset="0"/>
              </a:rPr>
              <a:t>/</a:t>
            </a:r>
            <a:r>
              <a:rPr lang="en-US" altLang="zh-TW" sz="2800" b="1" dirty="0">
                <a:latin typeface="High Tower Text" pitchFamily="18" charset="0"/>
              </a:rPr>
              <a:t>co A*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latin typeface="Times New Roman" pitchFamily="18" charset="0"/>
              </a:rPr>
              <a:t>10</a:t>
            </a:r>
            <a:r>
              <a:rPr lang="en-US" altLang="zh-TW" sz="2400" b="1" dirty="0"/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 </a:t>
            </a:r>
            <a:r>
              <a:rPr lang="en-US" altLang="zh-TW" sz="2800" b="1" dirty="0">
                <a:latin typeface="High Tower Text" pitchFamily="18" charset="0"/>
              </a:rPr>
              <a:t>u c A* 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114800" y="3111624"/>
            <a:ext cx="3429000" cy="533400"/>
          </a:xfrm>
          <a:prstGeom prst="wedgeRoundRectCallout">
            <a:avLst>
              <a:gd name="adj1" fmla="val -103009"/>
              <a:gd name="adj2" fmla="val 29851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>
                <a:solidFill>
                  <a:srgbClr val="000000"/>
                </a:solidFill>
              </a:rPr>
              <a:t>Make it an executable. </a:t>
            </a:r>
          </a:p>
        </p:txBody>
      </p:sp>
    </p:spTree>
    <p:extLst>
      <p:ext uri="{BB962C8B-B14F-4D97-AF65-F5344CB8AC3E}">
        <p14:creationId xmlns:p14="http://schemas.microsoft.com/office/powerpoint/2010/main" val="2216819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A</a:t>
            </a:r>
            <a:r>
              <a:rPr lang="en-US" altLang="zh-TW" sz="3600" dirty="0">
                <a:solidFill>
                  <a:srgbClr val="0033CC"/>
                </a:solidFill>
              </a:rPr>
              <a:t> </a:t>
            </a:r>
            <a:r>
              <a:rPr lang="en-US" altLang="zh-TW" dirty="0">
                <a:solidFill>
                  <a:srgbClr val="0033CC"/>
                </a:solidFill>
              </a:rPr>
              <a:t>more-flexible version: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count_A_Files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A*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$*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u+x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.</a:t>
            </a:r>
            <a:r>
              <a:rPr lang="en-US" altLang="zh-TW" sz="2800" b="1" dirty="0">
                <a:solidFill>
                  <a:srgbClr val="FFFFCC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A*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10</a:t>
            </a:r>
            <a:r>
              <a:rPr lang="en-US" altLang="zh-TW" sz="2400" b="1" dirty="0">
                <a:solidFill>
                  <a:schemeClr val="bg1"/>
                </a:solidFill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/>
              <a:t> </a:t>
            </a:r>
            <a:r>
              <a:rPr lang="en-US" altLang="zh-TW" sz="2800" b="1" dirty="0">
                <a:latin typeface="High Tower Text" pitchFamily="18" charset="0"/>
              </a:rPr>
              <a:t>u c A*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86749" y="5898976"/>
            <a:ext cx="6305731" cy="914400"/>
            <a:chOff x="2586749" y="5898976"/>
            <a:chExt cx="6305731" cy="914400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rot="17663153">
              <a:off x="3281002" y="5210359"/>
              <a:ext cx="381000" cy="1769506"/>
            </a:xfrm>
            <a:prstGeom prst="triangle">
              <a:avLst>
                <a:gd name="adj" fmla="val 90191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solidFill>
                  <a:srgbClr val="000000"/>
                </a:solidFill>
              </a:endParaRPr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3634680" y="5898976"/>
              <a:ext cx="5257800" cy="914400"/>
            </a:xfrm>
            <a:prstGeom prst="wedgeRoundRectCallout">
              <a:avLst>
                <a:gd name="adj1" fmla="val -107670"/>
                <a:gd name="adj2" fmla="val -46182"/>
                <a:gd name="adj3" fmla="val 16667"/>
              </a:avLst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TW" sz="2400" dirty="0">
                  <a:solidFill>
                    <a:srgbClr val="000000"/>
                  </a:solidFill>
                </a:rPr>
                <a:t>If we pass in A* as the argument, </a:t>
              </a:r>
              <a:r>
                <a:rPr lang="en-US" altLang="zh-TW" sz="2400" dirty="0" smtClean="0">
                  <a:solidFill>
                    <a:srgbClr val="000000"/>
                  </a:solidFill>
                </a:rPr>
                <a:t>then   </a:t>
              </a:r>
              <a:r>
                <a:rPr lang="en-US" altLang="zh-TW" sz="2400" dirty="0">
                  <a:solidFill>
                    <a:srgbClr val="000000"/>
                  </a:solidFill>
                </a:rPr>
                <a:t>we get the same answer as before.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4128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count_A_Files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A*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$*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u+x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.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A*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  <a:latin typeface="Times New Roman" pitchFamily="18" charset="0"/>
              </a:rPr>
              <a:t>10</a:t>
            </a:r>
            <a:r>
              <a:rPr lang="en-US" altLang="zh-TW" sz="2400" b="1" dirty="0">
                <a:solidFill>
                  <a:srgbClr val="B2B2B2"/>
                </a:solidFill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.</a:t>
            </a:r>
            <a:r>
              <a:rPr lang="en-US" altLang="zh-TW" sz="2800" b="1" dirty="0">
                <a:solidFill>
                  <a:srgbClr val="FFFFCC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*x*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>
                <a:latin typeface="High Tower Text" pitchFamily="18" charset="0"/>
              </a:rPr>
              <a:t> 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400" b="1" dirty="0" err="1">
                <a:latin typeface="High Tower Text" pitchFamily="18" charset="0"/>
              </a:rPr>
              <a:t>countFiles</a:t>
            </a:r>
            <a:r>
              <a:rPr lang="en-US" altLang="zh-TW" sz="2400" b="1" dirty="0">
                <a:latin typeface="High Tower Text" pitchFamily="18" charset="0"/>
              </a:rPr>
              <a:t> A*  [^A]*.</a:t>
            </a:r>
            <a:r>
              <a:rPr lang="en-US" altLang="zh-TW" sz="2400" b="1" dirty="0" smtClean="0">
                <a:latin typeface="High Tower Text" pitchFamily="18" charset="0"/>
              </a:rPr>
              <a:t>c</a:t>
            </a:r>
            <a:endParaRPr lang="en-US" altLang="zh-TW" sz="2000" b="1" dirty="0">
              <a:latin typeface="Times New Roman" pitchFamily="18" charset="0"/>
            </a:endParaRPr>
          </a:p>
        </p:txBody>
      </p:sp>
      <p:sp>
        <p:nvSpPr>
          <p:cNvPr id="27652" name="Slide Number Placeholder 5"/>
          <p:cNvSpPr txBox="1">
            <a:spLocks noGrp="1"/>
          </p:cNvSpPr>
          <p:nvPr/>
        </p:nvSpPr>
        <p:spPr bwMode="auto">
          <a:xfrm>
            <a:off x="8686800" y="65500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9EF5E2C-9C5D-4752-B900-339AD69CC4CB}" type="slidenum">
              <a:rPr lang="zh-TW" altLang="en-US" sz="1400" b="0">
                <a:solidFill>
                  <a:srgbClr val="000000"/>
                </a:solidFill>
                <a:latin typeface="Arial" charset="0"/>
              </a:rPr>
              <a:pPr algn="r"/>
              <a:t>104</a:t>
            </a:fld>
            <a:endParaRPr lang="en-US" altLang="zh-TW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4067944" y="5250904"/>
            <a:ext cx="2836167" cy="914400"/>
          </a:xfrm>
          <a:prstGeom prst="wedgeRoundRectCallout">
            <a:avLst>
              <a:gd name="adj1" fmla="val -84883"/>
              <a:gd name="adj2" fmla="val 64196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 smtClean="0">
                <a:solidFill>
                  <a:srgbClr val="000000"/>
                </a:solidFill>
              </a:rPr>
              <a:t>But </a:t>
            </a:r>
            <a:r>
              <a:rPr lang="en-US" altLang="zh-TW" sz="2400" dirty="0">
                <a:solidFill>
                  <a:srgbClr val="000000"/>
                </a:solidFill>
              </a:rPr>
              <a:t>we can also use other arguments. 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0"/>
            <a:ext cx="9067800" cy="9807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A</a:t>
            </a:r>
            <a:r>
              <a:rPr lang="en-US" altLang="zh-TW" sz="3600" dirty="0">
                <a:solidFill>
                  <a:srgbClr val="0033CC"/>
                </a:solidFill>
              </a:rPr>
              <a:t> </a:t>
            </a:r>
            <a:r>
              <a:rPr lang="en-US" altLang="zh-TW" dirty="0">
                <a:solidFill>
                  <a:srgbClr val="0033CC"/>
                </a:solidFill>
              </a:rPr>
              <a:t>more-flexible version: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07504" y="6629400"/>
            <a:ext cx="8998396" cy="9807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323528" y="4221088"/>
            <a:ext cx="2448272" cy="914400"/>
          </a:xfrm>
          <a:prstGeom prst="wedgeRoundRectCallout">
            <a:avLst>
              <a:gd name="adj1" fmla="val 45198"/>
              <a:gd name="adj2" fmla="val 177590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 smtClean="0">
                <a:solidFill>
                  <a:srgbClr val="000000"/>
                </a:solidFill>
              </a:rPr>
              <a:t>Q: What does this pattern mean?</a:t>
            </a:r>
            <a:endParaRPr lang="en-US" altLang="zh-TW" sz="2400" dirty="0">
              <a:solidFill>
                <a:srgbClr val="000000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2699792" y="4221088"/>
            <a:ext cx="2448272" cy="914400"/>
          </a:xfrm>
          <a:prstGeom prst="wedgeRoundRectCallout">
            <a:avLst>
              <a:gd name="adj1" fmla="val -48174"/>
              <a:gd name="adj2" fmla="val 175803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 smtClean="0">
                <a:solidFill>
                  <a:srgbClr val="000000"/>
                </a:solidFill>
              </a:rPr>
              <a:t>A: Filenames that contain an x.</a:t>
            </a:r>
            <a:endParaRPr lang="en-US" altLang="zh-TW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972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64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7 L 0.00018 -0.13634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765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autoUpdateAnimBg="0"/>
      <p:bldP spid="11" grpId="0" animBg="1"/>
      <p:bldP spid="11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6619528"/>
          </a:xfrm>
          <a:solidFill>
            <a:schemeClr val="tx1"/>
          </a:solidFill>
        </p:spPr>
        <p:txBody>
          <a:bodyPr/>
          <a:lstStyle/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$*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u+x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.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A*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  <a:latin typeface="Times New Roman" pitchFamily="18" charset="0"/>
              </a:rPr>
              <a:t>10</a:t>
            </a:r>
            <a:r>
              <a:rPr lang="en-US" altLang="zh-TW" sz="2400" b="1" dirty="0">
                <a:solidFill>
                  <a:srgbClr val="B2B2B2"/>
                </a:solidFill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.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*x*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.</a:t>
            </a:r>
            <a:r>
              <a:rPr lang="en-US" altLang="zh-TW" b="1" dirty="0">
                <a:solidFill>
                  <a:srgbClr val="FFFFCC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A*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285AFF"/>
                </a:solidFill>
                <a:latin typeface="High Tower Text" pitchFamily="18" charset="0"/>
              </a:rPr>
              <a:t>[^A]*.c</a:t>
            </a:r>
            <a:endParaRPr lang="en-US" altLang="zh-TW" sz="2400" b="1" dirty="0">
              <a:solidFill>
                <a:srgbClr val="285AFF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11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/>
              <a:t> </a:t>
            </a:r>
            <a:r>
              <a:rPr lang="en-US" altLang="zh-TW" sz="2800" b="1" dirty="0">
                <a:latin typeface="High Tower Text" pitchFamily="18" charset="0"/>
              </a:rPr>
              <a:t>u c A* 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78234"/>
              <a:gd name="adj2" fmla="val 36895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 </a:t>
            </a:r>
            <a:r>
              <a:rPr lang="en-US" altLang="zh-TW" sz="2400" dirty="0">
                <a:solidFill>
                  <a:srgbClr val="000000"/>
                </a:solidFill>
              </a:rPr>
              <a:t>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49841"/>
              <a:gd name="adj2" fmla="val 2148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</a:t>
            </a:r>
            <a:r>
              <a:rPr lang="en-US" altLang="zh-TW" sz="2400" dirty="0">
                <a:solidFill>
                  <a:srgbClr val="000000"/>
                </a:solidFill>
              </a:rPr>
              <a:t> 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sp>
        <p:nvSpPr>
          <p:cNvPr id="27652" name="Slide Number Placeholder 5"/>
          <p:cNvSpPr txBox="1">
            <a:spLocks noGrp="1"/>
          </p:cNvSpPr>
          <p:nvPr/>
        </p:nvSpPr>
        <p:spPr bwMode="auto">
          <a:xfrm>
            <a:off x="8610600" y="6550025"/>
            <a:ext cx="457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9EF5E2C-9C5D-4752-B900-339AD69CC4CB}" type="slidenum">
              <a:rPr lang="zh-TW" altLang="en-US" sz="1400" b="0">
                <a:solidFill>
                  <a:srgbClr val="000000"/>
                </a:solidFill>
                <a:latin typeface="Arial" charset="0"/>
              </a:rPr>
              <a:pPr algn="r"/>
              <a:t>105</a:t>
            </a:fld>
            <a:endParaRPr lang="en-US" altLang="zh-TW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0" y="0"/>
            <a:ext cx="9067800" cy="9807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A</a:t>
            </a:r>
            <a:r>
              <a:rPr lang="en-US" altLang="zh-TW" sz="3600" dirty="0">
                <a:solidFill>
                  <a:srgbClr val="0033CC"/>
                </a:solidFill>
              </a:rPr>
              <a:t> </a:t>
            </a:r>
            <a:r>
              <a:rPr lang="en-US" altLang="zh-TW" dirty="0">
                <a:solidFill>
                  <a:srgbClr val="0033CC"/>
                </a:solidFill>
              </a:rPr>
              <a:t>more-flexible version: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8100" y="6629400"/>
            <a:ext cx="9067800" cy="9807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 rot="12818725">
            <a:off x="4518875" y="3852473"/>
            <a:ext cx="659907" cy="2653821"/>
          </a:xfrm>
          <a:prstGeom prst="triangle">
            <a:avLst>
              <a:gd name="adj" fmla="val 58268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191000" y="3369568"/>
            <a:ext cx="3667148" cy="914400"/>
          </a:xfrm>
          <a:prstGeom prst="wedgeRoundRectCallout">
            <a:avLst>
              <a:gd name="adj1" fmla="val -91072"/>
              <a:gd name="adj2" fmla="val 259936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Here, we pass two things that expand into arguments.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947936" y="5867400"/>
            <a:ext cx="3048000" cy="838200"/>
          </a:xfrm>
          <a:prstGeom prst="wedgeRoundRectCallout">
            <a:avLst>
              <a:gd name="adj1" fmla="val -62462"/>
              <a:gd name="adj2" fmla="val -46291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In our directory, there are 11 such files</a:t>
            </a:r>
          </a:p>
        </p:txBody>
      </p:sp>
    </p:spTree>
    <p:extLst>
      <p:ext uri="{BB962C8B-B14F-4D97-AF65-F5344CB8AC3E}">
        <p14:creationId xmlns:p14="http://schemas.microsoft.com/office/powerpoint/2010/main" val="2153989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64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00017 -0.13635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765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autoUpdateAnimBg="0"/>
      <p:bldP spid="9" grpId="0" animBg="1"/>
      <p:bldP spid="9" grpId="1" animBg="1"/>
      <p:bldP spid="15" grpId="0" animBg="1"/>
      <p:bldP spid="8" grpId="0" animBg="1"/>
      <p:bldP spid="8" grpId="1" animBg="1"/>
      <p:bldP spid="12" grpId="0" animBg="1"/>
      <p:bldP spid="12" grpId="1" animBg="1"/>
      <p:bldP spid="13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See? Here are the 11 matches:</a:t>
            </a:r>
            <a:endParaRPr lang="en-US" altLang="zh-TW" sz="4800" dirty="0">
              <a:solidFill>
                <a:srgbClr val="0033CC"/>
              </a:solidFill>
            </a:endParaRPr>
          </a:p>
        </p:txBody>
      </p:sp>
      <p:sp>
        <p:nvSpPr>
          <p:cNvPr id="32772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rgbClr val="CCCCCC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rgbClr val="CCCCCC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CCCCCC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rgbClr val="CCCC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total </a:t>
            </a:r>
            <a:r>
              <a:rPr lang="en-US" altLang="en-US" dirty="0">
                <a:solidFill>
                  <a:srgbClr val="CCCCCC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English None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134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3 22:07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square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.c</a:t>
            </a:r>
            <a:endParaRPr lang="en-US" altLang="en-US" sz="2000" dirty="0">
              <a:solidFill>
                <a:srgbClr val="66FF66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rwxr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BFBFBF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English None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50209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3 22:07 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5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ZZZ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6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qrst.txt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7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FILE</a:t>
            </a:r>
            <a:r>
              <a:rPr lang="en-US" altLang="en-US" sz="1900" dirty="0">
                <a:solidFill>
                  <a:srgbClr val="FFFFCC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7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FILE</a:t>
            </a:r>
            <a:r>
              <a:rPr lang="en-US" altLang="en-US" sz="1900" dirty="0">
                <a:solidFill>
                  <a:srgbClr val="FFFFCC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6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3 23:09 </a:t>
            </a:r>
            <a:r>
              <a:rPr lang="en-US" altLang="en-US" sz="2000" dirty="0" err="1">
                <a:solidFill>
                  <a:srgbClr val="66FF66"/>
                </a:solidFill>
                <a:latin typeface="Times New Roman" pitchFamily="18" charset="0"/>
              </a:rPr>
              <a:t>A</a:t>
            </a:r>
            <a:r>
              <a:rPr lang="en-US" altLang="en-US" sz="2000" dirty="0" err="1">
                <a:solidFill>
                  <a:srgbClr val="FFFFCC"/>
                </a:solidFill>
                <a:latin typeface="Times New Roman" pitchFamily="18" charset="0"/>
              </a:rPr>
              <a:t>file</a:t>
            </a:r>
            <a:endParaRPr lang="en-US" altLang="en-US" sz="20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4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3 22:09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CE</a:t>
            </a:r>
            <a:endParaRPr lang="en-US" altLang="en-US" sz="20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4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BD.txt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English None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     5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BCD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rwxr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CCCCC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English None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55</a:t>
            </a:r>
            <a:r>
              <a:rPr lang="en-US" altLang="en-US" sz="1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Mar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3 22:10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PROG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.c</a:t>
            </a:r>
            <a:endParaRPr lang="en-US" altLang="en-US" sz="2000" dirty="0">
              <a:solidFill>
                <a:srgbClr val="66FF66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English None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49786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3 22:10 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PROG.x</a:t>
            </a:r>
            <a:endParaRPr lang="en-US" altLang="en-US" sz="20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English None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2925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3 22:14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94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3 22:14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68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3 22:15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47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3 22:16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47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3 22:18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rgbClr val="BFBFBF"/>
              </a:solidFill>
              <a:latin typeface="High Tower Text" pitchFamily="18" charset="0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947936" y="5867400"/>
            <a:ext cx="3048000" cy="838200"/>
          </a:xfrm>
          <a:prstGeom prst="wedgeRoundRectCallout">
            <a:avLst>
              <a:gd name="adj1" fmla="val 116121"/>
              <a:gd name="adj2" fmla="val -15071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In our directory, there are 11 such files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978977" y="4517232"/>
            <a:ext cx="324036" cy="289520"/>
            <a:chOff x="6083660" y="4581128"/>
            <a:chExt cx="324036" cy="289520"/>
          </a:xfrm>
        </p:grpSpPr>
        <p:sp>
          <p:nvSpPr>
            <p:cNvPr id="2" name="Oval 1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10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78977" y="4805264"/>
            <a:ext cx="324036" cy="289520"/>
            <a:chOff x="6083660" y="4581128"/>
            <a:chExt cx="324036" cy="289520"/>
          </a:xfrm>
        </p:grpSpPr>
        <p:sp>
          <p:nvSpPr>
            <p:cNvPr id="10" name="Oval 9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94267" y="3060848"/>
            <a:ext cx="301025" cy="289520"/>
            <a:chOff x="6083660" y="4581128"/>
            <a:chExt cx="324036" cy="289520"/>
          </a:xfrm>
        </p:grpSpPr>
        <p:sp>
          <p:nvSpPr>
            <p:cNvPr id="13" name="Oval 12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5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994267" y="2772816"/>
            <a:ext cx="301025" cy="289520"/>
            <a:chOff x="6083660" y="4581128"/>
            <a:chExt cx="324036" cy="289520"/>
          </a:xfrm>
        </p:grpSpPr>
        <p:sp>
          <p:nvSpPr>
            <p:cNvPr id="16" name="Oval 15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4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4267" y="3355504"/>
            <a:ext cx="301025" cy="289520"/>
            <a:chOff x="6083660" y="4581128"/>
            <a:chExt cx="324036" cy="289520"/>
          </a:xfrm>
        </p:grpSpPr>
        <p:sp>
          <p:nvSpPr>
            <p:cNvPr id="19" name="Oval 18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6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94267" y="2196752"/>
            <a:ext cx="301025" cy="289520"/>
            <a:chOff x="6083660" y="4581128"/>
            <a:chExt cx="324036" cy="289520"/>
          </a:xfrm>
        </p:grpSpPr>
        <p:sp>
          <p:nvSpPr>
            <p:cNvPr id="22" name="Oval 21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2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994267" y="2491408"/>
            <a:ext cx="301025" cy="289520"/>
            <a:chOff x="6083660" y="4581128"/>
            <a:chExt cx="324036" cy="289520"/>
          </a:xfrm>
        </p:grpSpPr>
        <p:sp>
          <p:nvSpPr>
            <p:cNvPr id="28" name="Oval 27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3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94267" y="3931568"/>
            <a:ext cx="301025" cy="289520"/>
            <a:chOff x="6083660" y="4581128"/>
            <a:chExt cx="324036" cy="289520"/>
          </a:xfrm>
        </p:grpSpPr>
        <p:sp>
          <p:nvSpPr>
            <p:cNvPr id="31" name="Oval 30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8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994267" y="3643536"/>
            <a:ext cx="301025" cy="289520"/>
            <a:chOff x="6083660" y="4581128"/>
            <a:chExt cx="324036" cy="289520"/>
          </a:xfrm>
        </p:grpSpPr>
        <p:sp>
          <p:nvSpPr>
            <p:cNvPr id="34" name="Oval 33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7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994267" y="4226224"/>
            <a:ext cx="301025" cy="289520"/>
            <a:chOff x="6083660" y="4581128"/>
            <a:chExt cx="324036" cy="289520"/>
          </a:xfrm>
        </p:grpSpPr>
        <p:sp>
          <p:nvSpPr>
            <p:cNvPr id="37" name="Oval 36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9</a:t>
              </a:r>
            </a:p>
          </p:txBody>
        </p:sp>
      </p:grp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49841"/>
              <a:gd name="adj2" fmla="val 2148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 </a:t>
            </a:r>
            <a:r>
              <a:rPr lang="en-US" altLang="zh-TW" sz="2400" dirty="0">
                <a:solidFill>
                  <a:srgbClr val="000000"/>
                </a:solidFill>
              </a:rPr>
              <a:t>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7223303" y="1627312"/>
            <a:ext cx="301025" cy="289520"/>
            <a:chOff x="6083660" y="4581128"/>
            <a:chExt cx="324036" cy="289520"/>
          </a:xfrm>
        </p:grpSpPr>
        <p:sp>
          <p:nvSpPr>
            <p:cNvPr id="42" name="Oval 41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3134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$*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u+x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.</a:t>
            </a:r>
            <a:r>
              <a:rPr lang="en-US" altLang="zh-TW" b="1" dirty="0">
                <a:solidFill>
                  <a:srgbClr val="B2B2B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A*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  <a:latin typeface="Times New Roman" pitchFamily="18" charset="0"/>
              </a:rPr>
              <a:t>10</a:t>
            </a:r>
            <a:r>
              <a:rPr lang="en-US" altLang="zh-TW" sz="2400" b="1" dirty="0">
                <a:solidFill>
                  <a:srgbClr val="B2B2B2"/>
                </a:solidFill>
              </a:rPr>
              <a:t>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.</a:t>
            </a:r>
            <a:r>
              <a:rPr lang="en-US" altLang="zh-TW" b="1" dirty="0">
                <a:solidFill>
                  <a:srgbClr val="B2B2B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*x*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.</a:t>
            </a:r>
            <a:r>
              <a:rPr lang="en-US" altLang="zh-TW" b="1" dirty="0">
                <a:solidFill>
                  <a:srgbClr val="FFFFCC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A*  </a:t>
            </a:r>
            <a:r>
              <a:rPr lang="en-US" altLang="zh-TW" sz="2800" b="1" dirty="0">
                <a:solidFill>
                  <a:srgbClr val="285AFF"/>
                </a:solidFill>
                <a:latin typeface="High Tower Text" pitchFamily="18" charset="0"/>
              </a:rPr>
              <a:t>[^A]*.c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11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276488" name="AutoShape 8"/>
          <p:cNvSpPr>
            <a:spLocks noChangeArrowheads="1"/>
          </p:cNvSpPr>
          <p:nvPr/>
        </p:nvSpPr>
        <p:spPr bwMode="auto">
          <a:xfrm>
            <a:off x="947936" y="5867400"/>
            <a:ext cx="3048000" cy="838200"/>
          </a:xfrm>
          <a:prstGeom prst="wedgeRoundRectCallout">
            <a:avLst>
              <a:gd name="adj1" fmla="val -62462"/>
              <a:gd name="adj2" fmla="val -46291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In our directory, there are 11 such files</a:t>
            </a:r>
          </a:p>
        </p:txBody>
      </p:sp>
      <p:sp>
        <p:nvSpPr>
          <p:cNvPr id="31753" name="Rectangle 2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sz="4400" b="0" dirty="0">
                <a:solidFill>
                  <a:srgbClr val="0033CC"/>
                </a:solidFill>
                <a:latin typeface="Arial" charset="0"/>
              </a:rPr>
              <a:t>A more-flexible </a:t>
            </a:r>
            <a:r>
              <a:rPr lang="en-US" altLang="zh-TW" sz="4400" b="0" dirty="0" smtClean="0">
                <a:solidFill>
                  <a:srgbClr val="0033CC"/>
                </a:solidFill>
                <a:latin typeface="Arial" charset="0"/>
              </a:rPr>
              <a:t>version:</a:t>
            </a:r>
            <a:endParaRPr lang="en-US" altLang="zh-TW" sz="4400" b="0" dirty="0">
              <a:solidFill>
                <a:srgbClr val="0033CC"/>
              </a:solidFill>
              <a:latin typeface="Arial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49840"/>
              <a:gd name="adj2" fmla="val 1942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</a:t>
            </a:r>
            <a:r>
              <a:rPr lang="en-US" altLang="zh-TW" sz="2400" dirty="0">
                <a:solidFill>
                  <a:srgbClr val="000000"/>
                </a:solidFill>
              </a:rPr>
              <a:t> 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1403648" y="1790700"/>
            <a:ext cx="4419600" cy="2057400"/>
          </a:xfrm>
          <a:prstGeom prst="wedgeRoundRectCallout">
            <a:avLst>
              <a:gd name="adj1" fmla="val -5132"/>
              <a:gd name="adj2" fmla="val 12124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But, if we had not included this “[^A]”, we would have gotten an answer of </a:t>
            </a:r>
            <a:r>
              <a:rPr lang="en-US" altLang="zh-TW" sz="2400" u="sng" dirty="0">
                <a:solidFill>
                  <a:srgbClr val="000000"/>
                </a:solidFill>
              </a:rPr>
              <a:t>12</a:t>
            </a:r>
            <a:r>
              <a:rPr lang="en-US" altLang="zh-TW" sz="2400" dirty="0">
                <a:solidFill>
                  <a:srgbClr val="000000"/>
                </a:solidFill>
              </a:rPr>
              <a:t>, because the file named “</a:t>
            </a:r>
            <a:r>
              <a:rPr lang="en-US" altLang="zh-TW" sz="2400" dirty="0" err="1">
                <a:solidFill>
                  <a:srgbClr val="000000"/>
                </a:solidFill>
              </a:rPr>
              <a:t>APROG.c</a:t>
            </a:r>
            <a:r>
              <a:rPr lang="en-US" altLang="zh-TW" sz="2400" dirty="0">
                <a:solidFill>
                  <a:srgbClr val="000000"/>
                </a:solidFill>
              </a:rPr>
              <a:t>” would have been counted </a:t>
            </a:r>
            <a:r>
              <a:rPr lang="en-US" altLang="zh-TW" sz="2400" i="1" dirty="0">
                <a:solidFill>
                  <a:srgbClr val="000000"/>
                </a:solidFill>
              </a:rPr>
              <a:t>twice</a:t>
            </a:r>
            <a:r>
              <a:rPr lang="en-US" altLang="zh-TW" sz="24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48663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See? Here are the 11 matches:</a:t>
            </a:r>
            <a:endParaRPr lang="en-US" altLang="zh-TW" sz="4800" dirty="0">
              <a:solidFill>
                <a:srgbClr val="0033CC"/>
              </a:solidFill>
            </a:endParaRPr>
          </a:p>
        </p:txBody>
      </p:sp>
      <p:sp>
        <p:nvSpPr>
          <p:cNvPr id="32772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rgbClr val="CCCCCC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rgbClr val="CCCCCC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CCCCCC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rgbClr val="CCCC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total </a:t>
            </a:r>
            <a:r>
              <a:rPr lang="en-US" altLang="en-US" dirty="0">
                <a:solidFill>
                  <a:srgbClr val="CCCCCC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English None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134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3 22:07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square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.c</a:t>
            </a:r>
            <a:endParaRPr lang="en-US" altLang="en-US" sz="2000" dirty="0">
              <a:solidFill>
                <a:srgbClr val="66FF66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rwxr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BFBFBF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English None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50209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3 22:07 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5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ZZZ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6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qrst.txt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7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FILE</a:t>
            </a:r>
            <a:r>
              <a:rPr lang="en-US" altLang="en-US" sz="1900" dirty="0">
                <a:solidFill>
                  <a:srgbClr val="FFFFCC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7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FILE</a:t>
            </a:r>
            <a:r>
              <a:rPr lang="en-US" altLang="en-US" sz="1900" dirty="0">
                <a:solidFill>
                  <a:srgbClr val="FFFFCC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6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3 23:09 </a:t>
            </a:r>
            <a:r>
              <a:rPr lang="en-US" altLang="en-US" sz="2000" dirty="0" err="1">
                <a:solidFill>
                  <a:srgbClr val="66FF66"/>
                </a:solidFill>
                <a:latin typeface="Times New Roman" pitchFamily="18" charset="0"/>
              </a:rPr>
              <a:t>A</a:t>
            </a:r>
            <a:r>
              <a:rPr lang="en-US" altLang="en-US" sz="2000" dirty="0" err="1">
                <a:solidFill>
                  <a:srgbClr val="FFFFCC"/>
                </a:solidFill>
                <a:latin typeface="Times New Roman" pitchFamily="18" charset="0"/>
              </a:rPr>
              <a:t>file</a:t>
            </a:r>
            <a:endParaRPr lang="en-US" altLang="en-US" sz="20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4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3 22:09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CE</a:t>
            </a:r>
            <a:endParaRPr lang="en-US" altLang="en-US" sz="20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4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BD.txt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English None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     5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BCD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rwxr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CCCCC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English None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55</a:t>
            </a:r>
            <a:r>
              <a:rPr lang="en-US" altLang="en-US" sz="1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Mar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3 22:10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PROG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.c</a:t>
            </a:r>
            <a:endParaRPr lang="en-US" altLang="en-US" sz="2000" dirty="0">
              <a:solidFill>
                <a:srgbClr val="66FF66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English None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49786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3 22:10 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PROG.x</a:t>
            </a:r>
            <a:endParaRPr lang="en-US" altLang="en-US" sz="20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English None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2925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3 22:14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94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3 22:14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68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3 22:15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47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3 22:16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47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3 22:18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rgbClr val="BFBFBF"/>
              </a:solidFill>
              <a:latin typeface="High Tower Text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416316" y="4517232"/>
            <a:ext cx="324036" cy="289520"/>
            <a:chOff x="6083660" y="4581128"/>
            <a:chExt cx="324036" cy="289520"/>
          </a:xfrm>
        </p:grpSpPr>
        <p:sp>
          <p:nvSpPr>
            <p:cNvPr id="7" name="Oval 6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78977" y="4805264"/>
            <a:ext cx="324036" cy="289520"/>
            <a:chOff x="6083660" y="4581128"/>
            <a:chExt cx="324036" cy="289520"/>
          </a:xfrm>
        </p:grpSpPr>
        <p:sp>
          <p:nvSpPr>
            <p:cNvPr id="10" name="Oval 9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12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94267" y="3060848"/>
            <a:ext cx="301025" cy="289520"/>
            <a:chOff x="6083660" y="4581128"/>
            <a:chExt cx="324036" cy="289520"/>
          </a:xfrm>
        </p:grpSpPr>
        <p:sp>
          <p:nvSpPr>
            <p:cNvPr id="13" name="Oval 12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5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994267" y="2772816"/>
            <a:ext cx="301025" cy="289520"/>
            <a:chOff x="6083660" y="4581128"/>
            <a:chExt cx="324036" cy="289520"/>
          </a:xfrm>
        </p:grpSpPr>
        <p:sp>
          <p:nvSpPr>
            <p:cNvPr id="16" name="Oval 15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4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4267" y="3355504"/>
            <a:ext cx="301025" cy="289520"/>
            <a:chOff x="6083660" y="4581128"/>
            <a:chExt cx="324036" cy="289520"/>
          </a:xfrm>
        </p:grpSpPr>
        <p:sp>
          <p:nvSpPr>
            <p:cNvPr id="19" name="Oval 18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6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94267" y="2196752"/>
            <a:ext cx="301025" cy="289520"/>
            <a:chOff x="6083660" y="4581128"/>
            <a:chExt cx="324036" cy="289520"/>
          </a:xfrm>
        </p:grpSpPr>
        <p:sp>
          <p:nvSpPr>
            <p:cNvPr id="22" name="Oval 21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2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223303" y="1627312"/>
            <a:ext cx="301025" cy="289520"/>
            <a:chOff x="6083660" y="4581128"/>
            <a:chExt cx="324036" cy="289520"/>
          </a:xfrm>
        </p:grpSpPr>
        <p:sp>
          <p:nvSpPr>
            <p:cNvPr id="25" name="Oval 24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994267" y="2491408"/>
            <a:ext cx="301025" cy="289520"/>
            <a:chOff x="6083660" y="4581128"/>
            <a:chExt cx="324036" cy="289520"/>
          </a:xfrm>
        </p:grpSpPr>
        <p:sp>
          <p:nvSpPr>
            <p:cNvPr id="28" name="Oval 27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3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94267" y="3931568"/>
            <a:ext cx="301025" cy="289520"/>
            <a:chOff x="6083660" y="4581128"/>
            <a:chExt cx="324036" cy="289520"/>
          </a:xfrm>
        </p:grpSpPr>
        <p:sp>
          <p:nvSpPr>
            <p:cNvPr id="31" name="Oval 30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8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994267" y="3643536"/>
            <a:ext cx="301025" cy="289520"/>
            <a:chOff x="6083660" y="4581128"/>
            <a:chExt cx="324036" cy="289520"/>
          </a:xfrm>
        </p:grpSpPr>
        <p:sp>
          <p:nvSpPr>
            <p:cNvPr id="34" name="Oval 33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7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994267" y="4226224"/>
            <a:ext cx="301025" cy="289520"/>
            <a:chOff x="6083660" y="4581128"/>
            <a:chExt cx="324036" cy="289520"/>
          </a:xfrm>
        </p:grpSpPr>
        <p:sp>
          <p:nvSpPr>
            <p:cNvPr id="37" name="Oval 36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9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978977" y="4517232"/>
            <a:ext cx="324036" cy="289520"/>
            <a:chOff x="6083660" y="4581128"/>
            <a:chExt cx="324036" cy="289520"/>
          </a:xfrm>
        </p:grpSpPr>
        <p:sp>
          <p:nvSpPr>
            <p:cNvPr id="40" name="Oval 39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10</a:t>
              </a:r>
            </a:p>
          </p:txBody>
        </p:sp>
      </p:grpSp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1403648" y="1790700"/>
            <a:ext cx="4419600" cy="2057400"/>
          </a:xfrm>
          <a:prstGeom prst="wedgeRoundRectCallout">
            <a:avLst>
              <a:gd name="adj1" fmla="val 69407"/>
              <a:gd name="adj2" fmla="val 82885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But, if we had not included this “[^A]”, we would have gotten an answer of </a:t>
            </a:r>
            <a:r>
              <a:rPr lang="en-US" altLang="zh-TW" sz="2400" u="sng" dirty="0">
                <a:solidFill>
                  <a:srgbClr val="000000"/>
                </a:solidFill>
              </a:rPr>
              <a:t>12</a:t>
            </a:r>
            <a:r>
              <a:rPr lang="en-US" altLang="zh-TW" sz="2400" dirty="0">
                <a:solidFill>
                  <a:srgbClr val="000000"/>
                </a:solidFill>
              </a:rPr>
              <a:t>, because the file named “</a:t>
            </a:r>
            <a:r>
              <a:rPr lang="en-US" altLang="zh-TW" sz="2400" dirty="0" err="1">
                <a:solidFill>
                  <a:srgbClr val="000000"/>
                </a:solidFill>
              </a:rPr>
              <a:t>APROG.c</a:t>
            </a:r>
            <a:r>
              <a:rPr lang="en-US" altLang="zh-TW" sz="2400" dirty="0">
                <a:solidFill>
                  <a:srgbClr val="000000"/>
                </a:solidFill>
              </a:rPr>
              <a:t>” would have been counted </a:t>
            </a:r>
            <a:r>
              <a:rPr lang="en-US" altLang="zh-TW" sz="2400" i="1" dirty="0">
                <a:solidFill>
                  <a:srgbClr val="000000"/>
                </a:solidFill>
              </a:rPr>
              <a:t>twice</a:t>
            </a:r>
            <a:r>
              <a:rPr lang="en-US" altLang="zh-TW" sz="2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2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49840"/>
              <a:gd name="adj2" fmla="val 1942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 </a:t>
            </a:r>
            <a:r>
              <a:rPr lang="en-US" altLang="zh-TW" sz="2400" dirty="0">
                <a:solidFill>
                  <a:srgbClr val="000000"/>
                </a:solidFill>
              </a:rPr>
              <a:t>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sp>
        <p:nvSpPr>
          <p:cNvPr id="43" name="AutoShape 8"/>
          <p:cNvSpPr>
            <a:spLocks noChangeArrowheads="1"/>
          </p:cNvSpPr>
          <p:nvPr/>
        </p:nvSpPr>
        <p:spPr bwMode="auto">
          <a:xfrm>
            <a:off x="947936" y="5867400"/>
            <a:ext cx="3048000" cy="838200"/>
          </a:xfrm>
          <a:prstGeom prst="wedgeRoundRectCallout">
            <a:avLst>
              <a:gd name="adj1" fmla="val -62462"/>
              <a:gd name="adj2" fmla="val -46291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In our directory, there are 11 such files</a:t>
            </a:r>
          </a:p>
        </p:txBody>
      </p:sp>
    </p:spTree>
    <p:extLst>
      <p:ext uri="{BB962C8B-B14F-4D97-AF65-F5344CB8AC3E}">
        <p14:creationId xmlns:p14="http://schemas.microsoft.com/office/powerpoint/2010/main" val="18001810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$*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u+x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.</a:t>
            </a:r>
            <a:r>
              <a:rPr lang="en-US" altLang="zh-TW" b="1" dirty="0">
                <a:solidFill>
                  <a:srgbClr val="B2B2B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A*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  <a:latin typeface="Times New Roman" pitchFamily="18" charset="0"/>
              </a:rPr>
              <a:t>10</a:t>
            </a:r>
            <a:r>
              <a:rPr lang="en-US" altLang="zh-TW" sz="2400" b="1" dirty="0">
                <a:solidFill>
                  <a:srgbClr val="B2B2B2"/>
                </a:solidFill>
              </a:rPr>
              <a:t>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.</a:t>
            </a:r>
            <a:r>
              <a:rPr lang="en-US" altLang="zh-TW" b="1" dirty="0">
                <a:solidFill>
                  <a:srgbClr val="B2B2B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*x*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.</a:t>
            </a:r>
            <a:r>
              <a:rPr lang="en-US" altLang="zh-TW" b="1" dirty="0">
                <a:solidFill>
                  <a:srgbClr val="FFFFCC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A*  </a:t>
            </a:r>
            <a:r>
              <a:rPr lang="en-US" altLang="zh-TW" sz="2800" b="1" dirty="0">
                <a:solidFill>
                  <a:srgbClr val="285AFF"/>
                </a:solidFill>
                <a:latin typeface="High Tower Text" pitchFamily="18" charset="0"/>
              </a:rPr>
              <a:t>[^A]*.c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11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31753" name="Rectangle 2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sz="4400" b="0" dirty="0">
                <a:solidFill>
                  <a:srgbClr val="0033CC"/>
                </a:solidFill>
                <a:latin typeface="Arial" charset="0"/>
              </a:rPr>
              <a:t>A more-flexible </a:t>
            </a:r>
            <a:r>
              <a:rPr lang="en-US" altLang="zh-TW" sz="4400" b="0" dirty="0" smtClean="0">
                <a:solidFill>
                  <a:srgbClr val="0033CC"/>
                </a:solidFill>
                <a:latin typeface="Arial" charset="0"/>
              </a:rPr>
              <a:t>version:</a:t>
            </a:r>
            <a:endParaRPr lang="en-US" altLang="zh-TW" sz="4400" b="0" dirty="0">
              <a:solidFill>
                <a:srgbClr val="0033CC"/>
              </a:solidFill>
              <a:latin typeface="Arial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49840"/>
              <a:gd name="adj2" fmla="val 1942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 </a:t>
            </a:r>
            <a:r>
              <a:rPr lang="en-US" altLang="zh-TW" sz="2400" dirty="0">
                <a:solidFill>
                  <a:srgbClr val="000000"/>
                </a:solidFill>
              </a:rPr>
              <a:t>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1907704" y="5695292"/>
            <a:ext cx="2111069" cy="830052"/>
          </a:xfrm>
          <a:prstGeom prst="wedgeRoundRectCallout">
            <a:avLst>
              <a:gd name="adj1" fmla="val 115183"/>
              <a:gd name="adj2" fmla="val -2692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So there are </a:t>
            </a:r>
            <a:r>
              <a:rPr lang="en-US" altLang="zh-TW" sz="2800" u="sng" dirty="0">
                <a:solidFill>
                  <a:srgbClr val="000000"/>
                </a:solidFill>
              </a:rPr>
              <a:t>11</a:t>
            </a:r>
            <a:r>
              <a:rPr lang="en-US" altLang="zh-TW" sz="2400" dirty="0">
                <a:solidFill>
                  <a:srgbClr val="000000"/>
                </a:solidFill>
              </a:rPr>
              <a:t> of these, right?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1907703" y="5695292"/>
            <a:ext cx="2111069" cy="830052"/>
          </a:xfrm>
          <a:prstGeom prst="wedgeRoundRectCallout">
            <a:avLst>
              <a:gd name="adj1" fmla="val -110883"/>
              <a:gd name="adj2" fmla="val -25411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So there are </a:t>
            </a:r>
            <a:r>
              <a:rPr lang="en-US" altLang="zh-TW" sz="2800" u="sng" dirty="0">
                <a:solidFill>
                  <a:srgbClr val="000000"/>
                </a:solidFill>
              </a:rPr>
              <a:t>11</a:t>
            </a:r>
            <a:r>
              <a:rPr lang="en-US" altLang="zh-TW" sz="2400" dirty="0">
                <a:solidFill>
                  <a:srgbClr val="000000"/>
                </a:solidFill>
              </a:rPr>
              <a:t> of these, right?</a:t>
            </a:r>
          </a:p>
        </p:txBody>
      </p:sp>
    </p:spTree>
    <p:extLst>
      <p:ext uri="{BB962C8B-B14F-4D97-AF65-F5344CB8AC3E}">
        <p14:creationId xmlns:p14="http://schemas.microsoft.com/office/powerpoint/2010/main" val="3728375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4800" y="838200"/>
            <a:ext cx="876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sz="4400" b="1" kern="0" spc="-50" dirty="0" smtClean="0">
                <a:solidFill>
                  <a:srgbClr val="FF0000"/>
                </a:solidFill>
                <a:latin typeface="High Tower Text" pitchFamily="18" charset="0"/>
              </a:rPr>
              <a:t>cut</a:t>
            </a:r>
            <a:r>
              <a:rPr lang="en-US" altLang="zh-TW" sz="3600" b="1" kern="0" spc="-50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b="0" kern="0" spc="-50" dirty="0" smtClean="0">
                <a:solidFill>
                  <a:srgbClr val="FF0000"/>
                </a:solidFill>
                <a:latin typeface="Times New Roman" pitchFamily="18" charset="0"/>
              </a:rPr>
              <a:t>characters (-c) or fields </a:t>
            </a:r>
            <a:r>
              <a:rPr lang="en-US" altLang="zh-TW" b="0" kern="0" spc="-25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b="0" kern="0" spc="-15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b="0" kern="0" spc="250" dirty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) </a:t>
            </a:r>
            <a:r>
              <a:rPr lang="en-US" altLang="zh-TW" b="0" kern="0" spc="-50" dirty="0" smtClean="0">
                <a:solidFill>
                  <a:srgbClr val="FF0000"/>
                </a:solidFill>
                <a:latin typeface="Times New Roman" pitchFamily="18" charset="0"/>
              </a:rPr>
              <a:t>from each input line. </a:t>
            </a:r>
            <a:r>
              <a:rPr lang="en-US" altLang="zh-TW" b="0" kern="0" dirty="0" smtClean="0">
                <a:solidFill>
                  <a:srgbClr val="FF0000"/>
                </a:solidFill>
                <a:latin typeface="Times New Roman" pitchFamily="18" charset="0"/>
              </a:rPr>
              <a:t>Other useful flags are --complement(</a:t>
            </a:r>
            <a:r>
              <a:rPr lang="zh-TW" altLang="en-US" sz="2800" b="0" kern="0" dirty="0" smtClean="0">
                <a:solidFill>
                  <a:srgbClr val="FF0000"/>
                </a:solidFill>
                <a:latin typeface="Times New Roman" pitchFamily="18" charset="0"/>
              </a:rPr>
              <a:t>相反</a:t>
            </a:r>
            <a:r>
              <a:rPr lang="en-US" altLang="zh-TW" b="0" kern="0" dirty="0" smtClean="0">
                <a:solidFill>
                  <a:srgbClr val="FF0000"/>
                </a:solidFill>
                <a:latin typeface="Times New Roman" pitchFamily="18" charset="0"/>
              </a:rPr>
              <a:t>) and -d.</a:t>
            </a:r>
          </a:p>
          <a:p>
            <a:pPr marL="0" indent="0" eaLnBrk="1" hangingPunct="1">
              <a:buFontTx/>
              <a:buNone/>
            </a:pPr>
            <a:endParaRPr lang="en-US" altLang="zh-TW" sz="1800" b="0" kern="0" dirty="0" smtClean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b="0" kern="0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smtClean="0">
                <a:solidFill>
                  <a:srgbClr val="0033CC"/>
                </a:solidFill>
              </a:rPr>
              <a:t>cut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2636838"/>
            <a:ext cx="86868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c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 4-5,10  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800" dirty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dej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700" dirty="0">
                <a:solidFill>
                  <a:srgbClr val="808080"/>
                </a:solidFill>
              </a:rPr>
              <a:t>%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complement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c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4-5,10  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700" dirty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abcfghiklmno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f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6,7,8 --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complement </a:t>
            </a: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filelist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…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</a:rPr>
              <a:t> -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</a:rPr>
              <a:t>2 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apple banana cherry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000000"/>
                </a:solidFill>
              </a:rPr>
              <a:t>%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00FF00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00FF00"/>
                </a:solidFill>
                <a:latin typeface="High Tower Text" pitchFamily="18" charset="0"/>
              </a:rPr>
              <a:t>d 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" " </a:t>
            </a: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banana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5915744" y="2198192"/>
            <a:ext cx="3197374" cy="2564085"/>
          </a:xfrm>
          <a:prstGeom prst="wedgeRoundRectCallout">
            <a:avLst>
              <a:gd name="adj1" fmla="val -15802"/>
              <a:gd name="adj2" fmla="val 4981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Although tab is the </a:t>
            </a:r>
            <a:r>
              <a:rPr lang="en-US" altLang="zh-TW" sz="2800" b="0" spc="-40" dirty="0">
                <a:solidFill>
                  <a:srgbClr val="000000"/>
                </a:solidFill>
              </a:rPr>
              <a:t>default </a:t>
            </a:r>
            <a:r>
              <a:rPr lang="en-US" altLang="zh-TW" sz="2800" b="0" spc="-40" dirty="0">
                <a:solidFill>
                  <a:srgbClr val="FF0000"/>
                </a:solidFill>
              </a:rPr>
              <a:t>d</a:t>
            </a:r>
            <a:r>
              <a:rPr lang="en-US" altLang="zh-TW" sz="2800" b="0" spc="-40" dirty="0">
                <a:solidFill>
                  <a:srgbClr val="000000"/>
                </a:solidFill>
              </a:rPr>
              <a:t>elimiter</a:t>
            </a:r>
            <a:r>
              <a:rPr lang="zh-TW" altLang="en-US" sz="2800" b="0" spc="-40" dirty="0">
                <a:solidFill>
                  <a:srgbClr val="000000"/>
                </a:solidFill>
              </a:rPr>
              <a:t> </a:t>
            </a:r>
            <a:r>
              <a:rPr lang="en-US" altLang="zh-TW" sz="2800" b="0" spc="-40" dirty="0">
                <a:solidFill>
                  <a:srgbClr val="000000"/>
                </a:solidFill>
              </a:rPr>
              <a:t>(</a:t>
            </a:r>
            <a:r>
              <a:rPr lang="zh-TW" altLang="en-US" sz="2400" b="0" spc="-40" dirty="0">
                <a:solidFill>
                  <a:srgbClr val="000000"/>
                </a:solidFill>
              </a:rPr>
              <a:t>分隔</a:t>
            </a:r>
            <a:r>
              <a:rPr lang="zh-TW" altLang="en-US" sz="2400" b="0" spc="-50" dirty="0">
                <a:solidFill>
                  <a:srgbClr val="000000"/>
                </a:solidFill>
              </a:rPr>
              <a:t>符</a:t>
            </a:r>
            <a:r>
              <a:rPr lang="en-US" altLang="zh-TW" sz="2800" b="0" spc="-50" dirty="0">
                <a:solidFill>
                  <a:srgbClr val="000000"/>
                </a:solidFill>
              </a:rPr>
              <a:t>), often it’s not what </a:t>
            </a:r>
            <a:r>
              <a:rPr lang="en-US" altLang="zh-TW" sz="2800" b="0" dirty="0">
                <a:solidFill>
                  <a:srgbClr val="000000"/>
                </a:solidFill>
              </a:rPr>
              <a:t>you want. To change it, use the </a:t>
            </a:r>
            <a:r>
              <a:rPr lang="en-US" altLang="zh-TW" sz="2800" b="0" dirty="0">
                <a:solidFill>
                  <a:srgbClr val="FF0000"/>
                </a:solidFill>
              </a:rPr>
              <a:t>-d flag</a:t>
            </a:r>
            <a:r>
              <a:rPr lang="en-US" altLang="zh-TW" sz="2800" b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0" y="5949280"/>
            <a:ext cx="5148064" cy="908720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H="1">
            <a:off x="1524000" y="1905000"/>
            <a:ext cx="6629400" cy="41148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3962400" y="4876800"/>
            <a:ext cx="5181600" cy="1600200"/>
          </a:xfrm>
          <a:prstGeom prst="wedgeRoundRectCallout">
            <a:avLst>
              <a:gd name="adj1" fmla="val -60934"/>
              <a:gd name="adj2" fmla="val 467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Actually, what happened here is that the line of the file only had one field (because it had no </a:t>
            </a:r>
            <a:r>
              <a:rPr lang="en-US" altLang="zh-TW" sz="2800" b="0" dirty="0">
                <a:solidFill>
                  <a:srgbClr val="FF0000"/>
                </a:solidFill>
              </a:rPr>
              <a:t>tab characters</a:t>
            </a:r>
            <a:r>
              <a:rPr lang="en-US" altLang="zh-TW" sz="2800" b="0" dirty="0">
                <a:solidFill>
                  <a:srgbClr val="000000"/>
                </a:solidFill>
              </a:rPr>
              <a:t>). </a:t>
            </a:r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V="1">
            <a:off x="7772400" y="1981200"/>
            <a:ext cx="457200" cy="2133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83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lvl="0" eaLnBrk="1" hangingPunct="1">
              <a:lnSpc>
                <a:spcPct val="98000"/>
              </a:lnSpc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</a:rPr>
              <a:t>%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ls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A*  </a:t>
            </a:r>
            <a:r>
              <a:rPr lang="en-US" altLang="zh-TW" sz="2800" b="1" dirty="0">
                <a:solidFill>
                  <a:srgbClr val="285AFF"/>
                </a:solidFill>
                <a:latin typeface="High Tower Text" pitchFamily="18" charset="0"/>
              </a:rPr>
              <a:t>[^A]*.c </a:t>
            </a:r>
            <a:endParaRPr lang="en-US" altLang="en-US" sz="2400" b="1" dirty="0">
              <a:solidFill>
                <a:srgbClr val="285AFF"/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ABD.txt  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ACE  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APROG.c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Aqrst.txt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square.c</a:t>
            </a: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ABCD	  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APROG.x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AZZZ </a:t>
            </a:r>
          </a:p>
          <a:p>
            <a:pPr lvl="0" eaLnBrk="1" hangingPunct="1">
              <a:lnSpc>
                <a:spcPct val="98000"/>
              </a:lnSpc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rgbClr val="F2F2F2"/>
                </a:solidFill>
              </a:rPr>
              <a:t>%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latin typeface="High Tower Text" pitchFamily="18" charset="0"/>
              </a:rPr>
              <a:t>ls </a:t>
            </a:r>
            <a:r>
              <a:rPr lang="en-US" altLang="zh-TW" sz="2800" b="1" dirty="0"/>
              <a:t>-</a:t>
            </a:r>
            <a:r>
              <a:rPr lang="en-US" altLang="zh-TW" sz="2800" b="1" dirty="0">
                <a:latin typeface="High Tower Text" pitchFamily="18" charset="0"/>
              </a:rPr>
              <a:t>A .c </a:t>
            </a:r>
            <a:endParaRPr lang="en-US" altLang="en-US" sz="2400" b="1" dirty="0"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400" b="1" dirty="0">
                <a:latin typeface="High Tower Text" pitchFamily="18" charset="0"/>
              </a:rPr>
              <a:t>.c</a:t>
            </a: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zh-TW" sz="2400" b="1" dirty="0"/>
              <a:t>%</a:t>
            </a:r>
            <a:r>
              <a:rPr lang="en-US" altLang="zh-TW" sz="2800" b="1" dirty="0">
                <a:latin typeface="High Tower Text" pitchFamily="18" charset="0"/>
              </a:rPr>
              <a:t> .</a:t>
            </a:r>
            <a:r>
              <a:rPr lang="en-US" altLang="zh-TW" b="1" dirty="0">
                <a:latin typeface="Times New Roman" pitchFamily="18" charset="0"/>
              </a:rPr>
              <a:t>/</a:t>
            </a:r>
            <a:r>
              <a:rPr lang="en-US" altLang="zh-TW" sz="2800" b="1" dirty="0" err="1">
                <a:latin typeface="High Tower Text" pitchFamily="18" charset="0"/>
              </a:rPr>
              <a:t>countFiles</a:t>
            </a:r>
            <a:r>
              <a:rPr lang="en-US" altLang="zh-TW" sz="2800" b="1" dirty="0">
                <a:latin typeface="High Tower Text" pitchFamily="18" charset="0"/>
              </a:rPr>
              <a:t> A*  [^A]*.c  .c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</a:t>
            </a:r>
          </a:p>
        </p:txBody>
      </p:sp>
      <p:sp>
        <p:nvSpPr>
          <p:cNvPr id="31753" name="Rectangle 2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sz="4400" b="0" dirty="0">
                <a:solidFill>
                  <a:srgbClr val="0033CC"/>
                </a:solidFill>
                <a:latin typeface="Arial" charset="0"/>
              </a:rPr>
              <a:t>A more-flexible </a:t>
            </a:r>
            <a:r>
              <a:rPr lang="en-US" altLang="zh-TW" sz="4400" b="0" dirty="0" smtClean="0">
                <a:solidFill>
                  <a:srgbClr val="0033CC"/>
                </a:solidFill>
                <a:latin typeface="Arial" charset="0"/>
              </a:rPr>
              <a:t>version:</a:t>
            </a:r>
            <a:endParaRPr lang="en-US" altLang="zh-TW" sz="4400" b="0" dirty="0">
              <a:solidFill>
                <a:srgbClr val="0033CC"/>
              </a:solidFill>
              <a:latin typeface="Arial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49840"/>
              <a:gd name="adj2" fmla="val 1942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 </a:t>
            </a:r>
            <a:r>
              <a:rPr lang="en-US" altLang="zh-TW" sz="2400" dirty="0">
                <a:solidFill>
                  <a:srgbClr val="000000"/>
                </a:solidFill>
              </a:rPr>
              <a:t>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1907704" y="5695292"/>
            <a:ext cx="2111069" cy="830052"/>
          </a:xfrm>
          <a:prstGeom prst="wedgeRoundRectCallout">
            <a:avLst>
              <a:gd name="adj1" fmla="val 115183"/>
              <a:gd name="adj2" fmla="val -2692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So there are </a:t>
            </a:r>
            <a:r>
              <a:rPr lang="en-US" altLang="zh-TW" sz="2800" u="sng" dirty="0">
                <a:solidFill>
                  <a:srgbClr val="000000"/>
                </a:solidFill>
              </a:rPr>
              <a:t>11</a:t>
            </a:r>
            <a:r>
              <a:rPr lang="en-US" altLang="zh-TW" sz="2400" dirty="0">
                <a:solidFill>
                  <a:srgbClr val="000000"/>
                </a:solidFill>
              </a:rPr>
              <a:t> of these, right?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1907703" y="5695292"/>
            <a:ext cx="2111069" cy="830052"/>
          </a:xfrm>
          <a:prstGeom prst="wedgeRoundRectCallout">
            <a:avLst>
              <a:gd name="adj1" fmla="val -45614"/>
              <a:gd name="adj2" fmla="val -47360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So there are </a:t>
            </a:r>
            <a:r>
              <a:rPr lang="en-US" altLang="zh-TW" sz="2800" u="sng" dirty="0">
                <a:solidFill>
                  <a:srgbClr val="000000"/>
                </a:solidFill>
              </a:rPr>
              <a:t>11</a:t>
            </a:r>
            <a:r>
              <a:rPr lang="en-US" altLang="zh-TW" sz="2400" dirty="0">
                <a:solidFill>
                  <a:srgbClr val="000000"/>
                </a:solidFill>
              </a:rPr>
              <a:t> of these, right?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3733800" y="1752600"/>
            <a:ext cx="5105400" cy="1676400"/>
          </a:xfrm>
          <a:prstGeom prst="wedgeRoundRectCallout">
            <a:avLst>
              <a:gd name="adj1" fmla="val 21873"/>
              <a:gd name="adj2" fmla="val 218391"/>
              <a:gd name="adj3" fmla="val 16667"/>
            </a:avLst>
          </a:prstGeom>
          <a:solidFill>
            <a:schemeClr val="accent1"/>
          </a:solidFill>
          <a:ln w="28575" algn="ctr">
            <a:solidFill>
              <a:srgbClr val="0033CC"/>
            </a:solidFill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But how about hidden files? They wouldn’t show up with this ls command. But a file named </a:t>
            </a:r>
            <a:r>
              <a:rPr lang="en-US" altLang="zh-TW" sz="2400" dirty="0" smtClean="0">
                <a:solidFill>
                  <a:srgbClr val="000000"/>
                </a:solidFill>
              </a:rPr>
              <a:t>“.</a:t>
            </a:r>
            <a:r>
              <a:rPr lang="en-US" altLang="zh-TW" sz="2400" dirty="0" err="1" smtClean="0">
                <a:solidFill>
                  <a:srgbClr val="000000"/>
                </a:solidFill>
              </a:rPr>
              <a:t>x.c</a:t>
            </a:r>
            <a:r>
              <a:rPr lang="en-US" altLang="zh-TW" sz="2400" dirty="0">
                <a:solidFill>
                  <a:srgbClr val="000000"/>
                </a:solidFill>
              </a:rPr>
              <a:t>” would, technically, match this definition.</a:t>
            </a:r>
          </a:p>
        </p:txBody>
      </p:sp>
    </p:spTree>
    <p:extLst>
      <p:ext uri="{BB962C8B-B14F-4D97-AF65-F5344CB8AC3E}">
        <p14:creationId xmlns:p14="http://schemas.microsoft.com/office/powerpoint/2010/main" val="24758754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lvl="0" eaLnBrk="1" hangingPunct="1">
              <a:lnSpc>
                <a:spcPct val="98000"/>
              </a:lnSpc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</a:rPr>
              <a:t>%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ls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A*  </a:t>
            </a:r>
            <a:r>
              <a:rPr lang="en-US" altLang="zh-TW" sz="2800" b="1" dirty="0">
                <a:solidFill>
                  <a:srgbClr val="285AFF"/>
                </a:solidFill>
                <a:latin typeface="High Tower Text" pitchFamily="18" charset="0"/>
              </a:rPr>
              <a:t>[^A]*.c </a:t>
            </a:r>
            <a:endParaRPr lang="en-US" altLang="en-US" sz="2400" b="1" dirty="0">
              <a:solidFill>
                <a:srgbClr val="285AFF"/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ABD.txt  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ACE  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APROG.c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Aqrst.txt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square.c</a:t>
            </a: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ABCD	  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APROG.x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AZZZ </a:t>
            </a:r>
          </a:p>
          <a:p>
            <a:pPr lvl="0" eaLnBrk="1" hangingPunct="1">
              <a:lnSpc>
                <a:spcPct val="98000"/>
              </a:lnSpc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rgbClr val="F2F2F2"/>
                </a:solidFill>
              </a:rPr>
              <a:t>%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ls </a:t>
            </a:r>
            <a:r>
              <a:rPr lang="en-US" altLang="zh-TW" sz="2800" b="1" dirty="0">
                <a:solidFill>
                  <a:srgbClr val="F2F2F2"/>
                </a:solidFill>
              </a:rPr>
              <a:t>-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A </a:t>
            </a:r>
            <a:r>
              <a:rPr lang="en-US" altLang="zh-TW" sz="2800" b="1" dirty="0" smtClean="0">
                <a:solidFill>
                  <a:srgbClr val="F2F2F2"/>
                </a:solidFill>
                <a:latin typeface="High Tower Text" pitchFamily="18" charset="0"/>
              </a:rPr>
              <a:t>.</a:t>
            </a:r>
            <a:r>
              <a:rPr lang="en-US" altLang="zh-TW" sz="2800" b="1" dirty="0" err="1" smtClean="0">
                <a:solidFill>
                  <a:srgbClr val="F2F2F2"/>
                </a:solidFill>
                <a:latin typeface="High Tower Text" pitchFamily="18" charset="0"/>
              </a:rPr>
              <a:t>x.c</a:t>
            </a:r>
            <a:r>
              <a:rPr lang="en-US" altLang="zh-TW" sz="2800" b="1" dirty="0" smtClean="0">
                <a:solidFill>
                  <a:srgbClr val="F2F2F2"/>
                </a:solidFill>
                <a:latin typeface="High Tower Text" pitchFamily="18" charset="0"/>
              </a:rPr>
              <a:t> </a:t>
            </a:r>
            <a:endParaRPr lang="en-US" altLang="en-US" sz="2400" b="1" dirty="0">
              <a:solidFill>
                <a:srgbClr val="F2F2F2"/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800" b="1" dirty="0" smtClean="0">
                <a:solidFill>
                  <a:srgbClr val="F2F2F2"/>
                </a:solidFill>
                <a:latin typeface="High Tower Text" pitchFamily="18" charset="0"/>
              </a:rPr>
              <a:t>.</a:t>
            </a:r>
            <a:r>
              <a:rPr lang="en-US" altLang="en-US" sz="2800" b="1" dirty="0" err="1" smtClean="0">
                <a:solidFill>
                  <a:srgbClr val="F2F2F2"/>
                </a:solidFill>
                <a:latin typeface="High Tower Text" pitchFamily="18" charset="0"/>
              </a:rPr>
              <a:t>x.c</a:t>
            </a:r>
            <a:endParaRPr lang="en-US" altLang="en-US" sz="2800" b="1" dirty="0" smtClean="0">
              <a:solidFill>
                <a:srgbClr val="F2F2F2"/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zh-TW" sz="2400" b="1" dirty="0" smtClean="0">
                <a:solidFill>
                  <a:srgbClr val="F2F2F2"/>
                </a:solidFill>
              </a:rPr>
              <a:t>%</a:t>
            </a:r>
            <a:r>
              <a:rPr lang="en-US" altLang="zh-TW" sz="2800" b="1" dirty="0" smtClean="0">
                <a:solidFill>
                  <a:srgbClr val="F2F2F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smtClean="0">
                <a:latin typeface="High Tower Text" pitchFamily="18" charset="0"/>
              </a:rPr>
              <a:t>.</a:t>
            </a:r>
            <a:r>
              <a:rPr lang="en-US" altLang="zh-TW" b="1" dirty="0" smtClean="0">
                <a:latin typeface="Times New Roman" pitchFamily="18" charset="0"/>
              </a:rPr>
              <a:t>/</a:t>
            </a:r>
            <a:r>
              <a:rPr lang="en-US" altLang="zh-TW" sz="2800" b="1" dirty="0" err="1" smtClean="0">
                <a:latin typeface="High Tower Text" pitchFamily="18" charset="0"/>
              </a:rPr>
              <a:t>countFiles</a:t>
            </a:r>
            <a:r>
              <a:rPr lang="en-US" altLang="zh-TW" sz="2800" b="1" dirty="0" smtClean="0">
                <a:latin typeface="High Tower Text" pitchFamily="18" charset="0"/>
              </a:rPr>
              <a:t> A*  [^A]*.c  .c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 smtClean="0">
                <a:latin typeface="Times New Roman" pitchFamily="18" charset="0"/>
              </a:rPr>
              <a:t>12</a:t>
            </a:r>
            <a:endParaRPr lang="en-US" altLang="zh-TW" sz="2400" b="1" dirty="0">
              <a:latin typeface="Times New Roman" pitchFamily="18" charset="0"/>
            </a:endParaRP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</a:t>
            </a:r>
          </a:p>
        </p:txBody>
      </p:sp>
      <p:sp>
        <p:nvSpPr>
          <p:cNvPr id="31753" name="Rectangle 2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sz="4400" b="0" dirty="0">
                <a:solidFill>
                  <a:srgbClr val="0033CC"/>
                </a:solidFill>
                <a:latin typeface="Arial" charset="0"/>
              </a:rPr>
              <a:t>A more-flexible </a:t>
            </a:r>
            <a:r>
              <a:rPr lang="en-US" altLang="zh-TW" sz="4400" b="0" dirty="0" smtClean="0">
                <a:solidFill>
                  <a:srgbClr val="0033CC"/>
                </a:solidFill>
                <a:latin typeface="Arial" charset="0"/>
              </a:rPr>
              <a:t>version:</a:t>
            </a:r>
            <a:endParaRPr lang="en-US" altLang="zh-TW" sz="4400" b="0" dirty="0">
              <a:solidFill>
                <a:srgbClr val="0033CC"/>
              </a:solidFill>
              <a:latin typeface="Arial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49840"/>
              <a:gd name="adj2" fmla="val 1942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 </a:t>
            </a:r>
            <a:r>
              <a:rPr lang="en-US" altLang="zh-TW" sz="2400" dirty="0">
                <a:solidFill>
                  <a:srgbClr val="000000"/>
                </a:solidFill>
              </a:rPr>
              <a:t>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1907704" y="5695292"/>
            <a:ext cx="2111069" cy="830052"/>
          </a:xfrm>
          <a:prstGeom prst="wedgeRoundRectCallout">
            <a:avLst>
              <a:gd name="adj1" fmla="val 115183"/>
              <a:gd name="adj2" fmla="val -2692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So there are </a:t>
            </a:r>
            <a:r>
              <a:rPr lang="en-US" altLang="zh-TW" sz="2800" u="sng" dirty="0">
                <a:solidFill>
                  <a:srgbClr val="000000"/>
                </a:solidFill>
              </a:rPr>
              <a:t>11</a:t>
            </a:r>
            <a:r>
              <a:rPr lang="en-US" altLang="zh-TW" sz="2400" dirty="0">
                <a:solidFill>
                  <a:srgbClr val="000000"/>
                </a:solidFill>
              </a:rPr>
              <a:t> of these, right?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1907703" y="5695292"/>
            <a:ext cx="2111069" cy="830052"/>
          </a:xfrm>
          <a:prstGeom prst="wedgeRoundRectCallout">
            <a:avLst>
              <a:gd name="adj1" fmla="val -25440"/>
              <a:gd name="adj2" fmla="val -46538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So there are </a:t>
            </a:r>
            <a:r>
              <a:rPr lang="en-US" altLang="zh-TW" sz="2800" u="sng" dirty="0">
                <a:solidFill>
                  <a:srgbClr val="000000"/>
                </a:solidFill>
              </a:rPr>
              <a:t>11</a:t>
            </a:r>
            <a:r>
              <a:rPr lang="en-US" altLang="zh-TW" sz="2400" dirty="0">
                <a:solidFill>
                  <a:srgbClr val="000000"/>
                </a:solidFill>
              </a:rPr>
              <a:t> of these, right?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3733800" y="1752600"/>
            <a:ext cx="5105400" cy="1676400"/>
          </a:xfrm>
          <a:prstGeom prst="wedgeRoundRectCallout">
            <a:avLst>
              <a:gd name="adj1" fmla="val 21873"/>
              <a:gd name="adj2" fmla="val 218391"/>
              <a:gd name="adj3" fmla="val 16667"/>
            </a:avLst>
          </a:prstGeom>
          <a:solidFill>
            <a:schemeClr val="accent1"/>
          </a:solidFill>
          <a:ln w="28575" algn="ctr">
            <a:solidFill>
              <a:srgbClr val="0033CC"/>
            </a:solidFill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But how about hidden files? They wouldn’t show up with this ls command. But a file named </a:t>
            </a:r>
            <a:r>
              <a:rPr lang="en-US" altLang="zh-TW" sz="2400" dirty="0" smtClean="0">
                <a:solidFill>
                  <a:srgbClr val="000000"/>
                </a:solidFill>
              </a:rPr>
              <a:t>“.</a:t>
            </a:r>
            <a:r>
              <a:rPr lang="en-US" altLang="zh-TW" sz="2400" dirty="0" err="1" smtClean="0">
                <a:solidFill>
                  <a:srgbClr val="000000"/>
                </a:solidFill>
              </a:rPr>
              <a:t>x.c</a:t>
            </a:r>
            <a:r>
              <a:rPr lang="en-US" altLang="zh-TW" sz="2400" dirty="0">
                <a:solidFill>
                  <a:srgbClr val="000000"/>
                </a:solidFill>
              </a:rPr>
              <a:t>” would, technically, match this definition.</a:t>
            </a:r>
          </a:p>
        </p:txBody>
      </p:sp>
    </p:spTree>
    <p:extLst>
      <p:ext uri="{BB962C8B-B14F-4D97-AF65-F5344CB8AC3E}">
        <p14:creationId xmlns:p14="http://schemas.microsoft.com/office/powerpoint/2010/main" val="1207102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lvl="0" eaLnBrk="1" hangingPunct="1">
              <a:lnSpc>
                <a:spcPct val="98000"/>
              </a:lnSpc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</a:rPr>
              <a:t>%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ls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A*  </a:t>
            </a:r>
            <a:r>
              <a:rPr lang="en-US" altLang="zh-TW" sz="2800" b="1" dirty="0">
                <a:solidFill>
                  <a:srgbClr val="285AFF"/>
                </a:solidFill>
                <a:latin typeface="High Tower Text" pitchFamily="18" charset="0"/>
              </a:rPr>
              <a:t>[^A]*.c </a:t>
            </a:r>
            <a:endParaRPr lang="en-US" altLang="en-US" sz="2400" b="1" dirty="0">
              <a:solidFill>
                <a:srgbClr val="285AFF"/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ABD.txt  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ACE  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APROG.c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Aqrst.txt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square.c</a:t>
            </a: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ABCD	  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APROG.x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AZZZ </a:t>
            </a:r>
          </a:p>
          <a:p>
            <a:pPr lvl="0" eaLnBrk="1" hangingPunct="1">
              <a:lnSpc>
                <a:spcPct val="98000"/>
              </a:lnSpc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rgbClr val="F2F2F2"/>
                </a:solidFill>
              </a:rPr>
              <a:t>%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ls </a:t>
            </a:r>
            <a:r>
              <a:rPr lang="en-US" altLang="zh-TW" sz="2800" b="1" dirty="0">
                <a:solidFill>
                  <a:srgbClr val="F2F2F2"/>
                </a:solidFill>
              </a:rPr>
              <a:t>-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A </a:t>
            </a:r>
            <a:r>
              <a:rPr lang="en-US" altLang="zh-TW" sz="2800" b="1" dirty="0" smtClean="0">
                <a:solidFill>
                  <a:srgbClr val="F2F2F2"/>
                </a:solidFill>
                <a:latin typeface="High Tower Text" pitchFamily="18" charset="0"/>
              </a:rPr>
              <a:t>.</a:t>
            </a:r>
            <a:r>
              <a:rPr lang="en-US" altLang="zh-TW" sz="2800" b="1" dirty="0" err="1" smtClean="0">
                <a:solidFill>
                  <a:srgbClr val="F2F2F2"/>
                </a:solidFill>
                <a:latin typeface="High Tower Text" pitchFamily="18" charset="0"/>
              </a:rPr>
              <a:t>x.c</a:t>
            </a:r>
            <a:r>
              <a:rPr lang="en-US" altLang="zh-TW" sz="2800" b="1" dirty="0" smtClean="0">
                <a:solidFill>
                  <a:srgbClr val="F2F2F2"/>
                </a:solidFill>
                <a:latin typeface="High Tower Text" pitchFamily="18" charset="0"/>
              </a:rPr>
              <a:t> </a:t>
            </a:r>
            <a:endParaRPr lang="en-US" altLang="en-US" sz="2400" b="1" dirty="0">
              <a:solidFill>
                <a:srgbClr val="F2F2F2"/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800" b="1" dirty="0" smtClean="0">
                <a:solidFill>
                  <a:srgbClr val="F2F2F2"/>
                </a:solidFill>
                <a:latin typeface="High Tower Text" pitchFamily="18" charset="0"/>
              </a:rPr>
              <a:t>.</a:t>
            </a:r>
            <a:r>
              <a:rPr lang="en-US" altLang="en-US" sz="2800" b="1" dirty="0" err="1" smtClean="0">
                <a:solidFill>
                  <a:srgbClr val="F2F2F2"/>
                </a:solidFill>
                <a:latin typeface="High Tower Text" pitchFamily="18" charset="0"/>
              </a:rPr>
              <a:t>x.c</a:t>
            </a:r>
            <a:endParaRPr lang="en-US" altLang="en-US" sz="2800" b="1" dirty="0">
              <a:solidFill>
                <a:srgbClr val="F2F2F2"/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zh-TW" sz="2400" b="1" dirty="0">
                <a:solidFill>
                  <a:srgbClr val="F2F2F2"/>
                </a:solidFill>
              </a:rPr>
              <a:t>%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.</a:t>
            </a:r>
            <a:r>
              <a:rPr lang="en-US" altLang="zh-TW" b="1" dirty="0">
                <a:solidFill>
                  <a:srgbClr val="F2F2F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F2F2F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A*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 </a:t>
            </a:r>
            <a:r>
              <a:rPr lang="en-US" altLang="zh-TW" sz="2800" b="1" dirty="0">
                <a:solidFill>
                  <a:srgbClr val="285AFF"/>
                </a:solidFill>
                <a:latin typeface="High Tower Text" pitchFamily="18" charset="0"/>
              </a:rPr>
              <a:t>[^A]*.c  </a:t>
            </a:r>
            <a:r>
              <a:rPr lang="en-US" altLang="zh-TW" sz="2800" b="1" dirty="0" smtClean="0">
                <a:solidFill>
                  <a:srgbClr val="F2F2F2"/>
                </a:solidFill>
                <a:latin typeface="High Tower Text" pitchFamily="18" charset="0"/>
              </a:rPr>
              <a:t>.*?.c</a:t>
            </a:r>
            <a:endParaRPr lang="en-US" altLang="zh-TW" sz="2800" b="1" dirty="0">
              <a:solidFill>
                <a:srgbClr val="F2F2F2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F2F2F2"/>
                </a:solidFill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F2F2F2"/>
                </a:solidFill>
              </a:rPr>
              <a:t>%</a:t>
            </a:r>
          </a:p>
        </p:txBody>
      </p:sp>
      <p:sp>
        <p:nvSpPr>
          <p:cNvPr id="31753" name="Rectangle 2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sz="4400" b="0" dirty="0">
                <a:solidFill>
                  <a:srgbClr val="0033CC"/>
                </a:solidFill>
                <a:latin typeface="Arial" charset="0"/>
              </a:rPr>
              <a:t>A more-flexible </a:t>
            </a:r>
            <a:r>
              <a:rPr lang="en-US" altLang="zh-TW" sz="4400" b="0" dirty="0" smtClean="0">
                <a:solidFill>
                  <a:srgbClr val="0033CC"/>
                </a:solidFill>
                <a:latin typeface="Arial" charset="0"/>
              </a:rPr>
              <a:t>version:</a:t>
            </a:r>
            <a:endParaRPr lang="en-US" altLang="zh-TW" sz="4400" b="0" dirty="0">
              <a:solidFill>
                <a:srgbClr val="0033CC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031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848600" cy="7620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Can we avoid using that tempfile?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90600"/>
            <a:ext cx="8686800" cy="58674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Our script used a temporary file to pass information between the commands.</a:t>
            </a:r>
          </a:p>
        </p:txBody>
      </p:sp>
    </p:spTree>
    <p:extLst>
      <p:ext uri="{BB962C8B-B14F-4D97-AF65-F5344CB8AC3E}">
        <p14:creationId xmlns:p14="http://schemas.microsoft.com/office/powerpoint/2010/main" val="1907820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848600" cy="7620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Can we avoid using that tempfile?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90600"/>
            <a:ext cx="8686800" cy="58674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Our script used a temporary file to pass information between the commands.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It could have side effects. Consider this:</a:t>
            </a:r>
          </a:p>
        </p:txBody>
      </p:sp>
    </p:spTree>
    <p:extLst>
      <p:ext uri="{BB962C8B-B14F-4D97-AF65-F5344CB8AC3E}">
        <p14:creationId xmlns:p14="http://schemas.microsoft.com/office/powerpoint/2010/main" val="1389566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848600" cy="7620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Can we avoid using that tempfile?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90600"/>
            <a:ext cx="8686800" cy="58674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Our script used a temporary file to pass information between the commands.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It could have side effects. </a:t>
            </a:r>
            <a:r>
              <a:rPr lang="en-US" altLang="zh-TW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Consider this:</a:t>
            </a:r>
          </a:p>
          <a:p>
            <a:pPr lvl="1" eaLnBrk="1" hangingPunct="1">
              <a:buFontTx/>
              <a:buNone/>
            </a:pPr>
            <a:endParaRPr lang="en-US" altLang="zh-TW" dirty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/>
            <a:endParaRPr lang="en-US" altLang="zh-TW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400" y="2780928"/>
            <a:ext cx="8763000" cy="396044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 smtClean="0">
                <a:solidFill>
                  <a:srgbClr val="FFFFFF">
                    <a:lumMod val="85000"/>
                  </a:srgbClr>
                </a:solidFill>
                <a:latin typeface="Arial Narrow" pitchFamily="34" charset="0"/>
              </a:rPr>
              <a:t>%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ls t*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tempfile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tempfile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tempfile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>
                <a:solidFill>
                  <a:srgbClr val="FFFFFF">
                    <a:lumMod val="85000"/>
                  </a:srgbClr>
                </a:solidFill>
              </a:rPr>
              <a:t>% </a:t>
            </a:r>
            <a:r>
              <a:rPr lang="en-US" altLang="zh-TW" sz="2800" kern="0" dirty="0" smtClean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.</a:t>
            </a:r>
            <a:r>
              <a:rPr lang="en-US" altLang="zh-TW" sz="2800" kern="0" dirty="0" smtClean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800" kern="0" dirty="0" err="1" smtClean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countFiles</a:t>
            </a:r>
            <a:r>
              <a:rPr lang="en-US" altLang="zh-TW" sz="2800" kern="0" dirty="0" smtClean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 t*</a:t>
            </a:r>
            <a:endParaRPr lang="en-US" altLang="zh-TW" sz="2800" kern="0" dirty="0">
              <a:solidFill>
                <a:srgbClr val="FFFFFF">
                  <a:lumMod val="85000"/>
                </a:srgbClr>
              </a:solidFill>
              <a:latin typeface="High Tower Text" pitchFamily="18" charset="0"/>
            </a:endParaRP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>
                <a:solidFill>
                  <a:srgbClr val="FFFFFF">
                    <a:lumMod val="85000"/>
                  </a:srgbClr>
                </a:solidFill>
                <a:latin typeface="Arial Narrow" pitchFamily="34" charset="0"/>
              </a:rPr>
              <a:t>% 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cat </a:t>
            </a:r>
            <a:r>
              <a:rPr lang="en-US" altLang="zh-TW" sz="2800" kern="0" dirty="0" err="1">
                <a:solidFill>
                  <a:srgbClr val="000000"/>
                </a:solidFill>
                <a:latin typeface="High Tower Text" pitchFamily="18" charset="0"/>
              </a:rPr>
              <a:t>countFiles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 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ls </a:t>
            </a:r>
            <a:r>
              <a:rPr lang="en-US" altLang="zh-TW" sz="2800" kern="0" dirty="0">
                <a:solidFill>
                  <a:srgbClr val="000000"/>
                </a:solidFill>
                <a:latin typeface="Times New Roman" pitchFamily="18" charset="0"/>
              </a:rPr>
              <a:t>$*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 &gt; </a:t>
            </a:r>
            <a:r>
              <a:rPr lang="en-US" altLang="zh-TW" sz="2800" kern="0" dirty="0" err="1">
                <a:solidFill>
                  <a:srgbClr val="000000"/>
                </a:solidFill>
                <a:latin typeface="High Tower Text" pitchFamily="18" charset="0"/>
              </a:rPr>
              <a:t>tempfile</a:t>
            </a:r>
            <a:endParaRPr lang="en-US" altLang="zh-TW" sz="2800" kern="0" dirty="0">
              <a:solidFill>
                <a:srgbClr val="000000"/>
              </a:solidFill>
              <a:latin typeface="High Tower Text" pitchFamily="18" charset="0"/>
            </a:endParaRP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 err="1">
                <a:solidFill>
                  <a:srgbClr val="000000"/>
                </a:solidFill>
                <a:latin typeface="High Tower Text" pitchFamily="18" charset="0"/>
              </a:rPr>
              <a:t>wc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>
                <a:solidFill>
                  <a:srgbClr val="000000"/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l &lt; </a:t>
            </a:r>
            <a:r>
              <a:rPr lang="en-US" altLang="zh-TW" sz="2800" kern="0" dirty="0" err="1">
                <a:solidFill>
                  <a:srgbClr val="000000"/>
                </a:solidFill>
                <a:latin typeface="High Tower Text" pitchFamily="18" charset="0"/>
              </a:rPr>
              <a:t>tempfile</a:t>
            </a:r>
            <a:endParaRPr lang="en-US" altLang="zh-TW" sz="2800" kern="0" dirty="0">
              <a:solidFill>
                <a:srgbClr val="000000"/>
              </a:solidFill>
              <a:latin typeface="High Tower Text" pitchFamily="18" charset="0"/>
            </a:endParaRP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 err="1">
                <a:solidFill>
                  <a:srgbClr val="000000"/>
                </a:solidFill>
                <a:latin typeface="High Tower Text" pitchFamily="18" charset="0"/>
              </a:rPr>
              <a:t>rm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>
                <a:solidFill>
                  <a:srgbClr val="000000"/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f </a:t>
            </a:r>
            <a:r>
              <a:rPr lang="en-US" altLang="zh-TW" sz="2800" kern="0" dirty="0" err="1">
                <a:solidFill>
                  <a:srgbClr val="000000"/>
                </a:solidFill>
                <a:latin typeface="High Tower Text" pitchFamily="18" charset="0"/>
              </a:rPr>
              <a:t>tempfile</a:t>
            </a:r>
            <a:endParaRPr lang="zh-TW" altLang="en-US" sz="2800" kern="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>
                <a:solidFill>
                  <a:srgbClr val="000000"/>
                </a:solidFill>
                <a:latin typeface="Arial Narrow" pitchFamily="34" charset="0"/>
              </a:rPr>
              <a:t>% 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ls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 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6730069" y="2663829"/>
            <a:ext cx="1874168" cy="1224136"/>
          </a:xfrm>
          <a:prstGeom prst="wedgeRoundRectCallout">
            <a:avLst>
              <a:gd name="adj1" fmla="val -142983"/>
              <a:gd name="adj2" fmla="val 1589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There are </a:t>
            </a:r>
            <a:r>
              <a:rPr lang="en-US" altLang="zh-TW" sz="2400" u="sng" dirty="0">
                <a:solidFill>
                  <a:srgbClr val="000000"/>
                </a:solidFill>
              </a:rPr>
              <a:t>3</a:t>
            </a:r>
            <a:r>
              <a:rPr lang="en-US" altLang="zh-TW" sz="2400" dirty="0">
                <a:solidFill>
                  <a:srgbClr val="000000"/>
                </a:solidFill>
              </a:rPr>
              <a:t> files starting with </a:t>
            </a:r>
            <a:r>
              <a:rPr lang="en-US" altLang="zh-TW" sz="2400" dirty="0" smtClean="0">
                <a:solidFill>
                  <a:srgbClr val="000000"/>
                </a:solidFill>
              </a:rPr>
              <a:t>"t".</a:t>
            </a:r>
            <a:endParaRPr lang="en-US" altLang="zh-TW" sz="2400" dirty="0">
              <a:solidFill>
                <a:srgbClr val="000000"/>
              </a:solidFill>
            </a:endParaRP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6736432" y="3941440"/>
            <a:ext cx="1874168" cy="855712"/>
          </a:xfrm>
          <a:prstGeom prst="wedgeRoundRectCallout">
            <a:avLst>
              <a:gd name="adj1" fmla="val -384258"/>
              <a:gd name="adj2" fmla="val -459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But it says </a:t>
            </a:r>
            <a:r>
              <a:rPr lang="en-US" altLang="zh-TW" sz="2400" u="sng" dirty="0">
                <a:solidFill>
                  <a:srgbClr val="000000"/>
                </a:solidFill>
              </a:rPr>
              <a:t>4</a:t>
            </a:r>
            <a:r>
              <a:rPr lang="en-US" altLang="zh-TW" sz="2400" dirty="0">
                <a:solidFill>
                  <a:srgbClr val="000000"/>
                </a:solidFill>
              </a:rPr>
              <a:t>!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28003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848600" cy="7620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Can we avoid using that tempfile?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90600"/>
            <a:ext cx="8686800" cy="58674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Our script used a temporary file to pass information between the commands.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It could have side effects. </a:t>
            </a:r>
            <a:r>
              <a:rPr lang="en-US" altLang="zh-TW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Consider this:</a:t>
            </a:r>
          </a:p>
          <a:p>
            <a:pPr lvl="1" eaLnBrk="1" hangingPunct="1">
              <a:buFontTx/>
              <a:buNone/>
            </a:pPr>
            <a:endParaRPr lang="en-US" altLang="zh-TW" dirty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/>
            <a:endParaRPr lang="en-US" altLang="zh-TW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400" y="2780928"/>
            <a:ext cx="8763000" cy="396044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 smtClean="0">
                <a:solidFill>
                  <a:srgbClr val="FFFFFF">
                    <a:lumMod val="85000"/>
                  </a:srgbClr>
                </a:solidFill>
                <a:latin typeface="Arial Narrow" pitchFamily="34" charset="0"/>
              </a:rPr>
              <a:t>%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ls t*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tempfile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tempfile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tempfile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>
                <a:solidFill>
                  <a:srgbClr val="FFFFFF">
                    <a:lumMod val="85000"/>
                  </a:srgbClr>
                </a:solidFill>
              </a:rPr>
              <a:t>% </a:t>
            </a:r>
            <a:r>
              <a:rPr lang="en-US" altLang="zh-TW" sz="2800" kern="0" dirty="0" smtClean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.</a:t>
            </a:r>
            <a:r>
              <a:rPr lang="en-US" altLang="zh-TW" sz="2800" kern="0" dirty="0" smtClean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800" kern="0" dirty="0" err="1" smtClean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countFiles</a:t>
            </a:r>
            <a:r>
              <a:rPr lang="en-US" altLang="zh-TW" sz="2800" kern="0" dirty="0" smtClean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 t*</a:t>
            </a:r>
            <a:endParaRPr lang="en-US" altLang="zh-TW" sz="2800" kern="0" dirty="0">
              <a:solidFill>
                <a:srgbClr val="FFFFFF">
                  <a:lumMod val="85000"/>
                </a:srgbClr>
              </a:solidFill>
              <a:latin typeface="High Tower Text" pitchFamily="18" charset="0"/>
            </a:endParaRP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>
                <a:solidFill>
                  <a:srgbClr val="FFFFFF">
                    <a:lumMod val="85000"/>
                  </a:srgbClr>
                </a:solidFill>
                <a:latin typeface="Arial Narrow" pitchFamily="34" charset="0"/>
              </a:rPr>
              <a:t>%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cat </a:t>
            </a:r>
            <a:r>
              <a:rPr lang="en-US" altLang="zh-TW" sz="2800" kern="0" dirty="0" err="1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countFiles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 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ls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itchFamily="18" charset="0"/>
              </a:rPr>
              <a:t>$*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 &gt; </a:t>
            </a:r>
            <a:r>
              <a:rPr lang="en-US" altLang="zh-TW" sz="2800" kern="0" dirty="0" err="1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endParaRPr lang="en-US" altLang="zh-TW" sz="2800" kern="0" dirty="0">
              <a:solidFill>
                <a:srgbClr val="FFFF00"/>
              </a:solidFill>
              <a:latin typeface="High Tower Text" pitchFamily="18" charset="0"/>
            </a:endParaRP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 err="1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wc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>
                <a:solidFill>
                  <a:srgbClr val="FFFFFF">
                    <a:lumMod val="85000"/>
                  </a:srgbClr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l &lt; </a:t>
            </a:r>
            <a:r>
              <a:rPr lang="en-US" altLang="zh-TW" sz="2800" kern="0" dirty="0" err="1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tempfile</a:t>
            </a:r>
            <a:endParaRPr lang="en-US" altLang="zh-TW" sz="2800" kern="0" dirty="0">
              <a:solidFill>
                <a:srgbClr val="FFFFFF">
                  <a:lumMod val="85000"/>
                </a:srgbClr>
              </a:solidFill>
              <a:latin typeface="High Tower Text" pitchFamily="18" charset="0"/>
            </a:endParaRP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 err="1">
                <a:solidFill>
                  <a:srgbClr val="FFFF00"/>
                </a:solidFill>
                <a:latin typeface="High Tower Text" pitchFamily="18" charset="0"/>
              </a:rPr>
              <a:t>rm</a:t>
            </a:r>
            <a:r>
              <a:rPr lang="en-US" altLang="zh-TW" sz="2800" kern="0" dirty="0">
                <a:solidFill>
                  <a:srgbClr val="FFFF00"/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>
                <a:solidFill>
                  <a:srgbClr val="FFFF00"/>
                </a:solidFill>
                <a:latin typeface="High Tower Text" pitchFamily="18" charset="0"/>
              </a:rPr>
              <a:t>f </a:t>
            </a:r>
            <a:r>
              <a:rPr lang="en-US" altLang="zh-TW" sz="2800" kern="0" dirty="0" err="1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endParaRPr lang="zh-TW" altLang="en-US" sz="2800" kern="0" dirty="0">
              <a:solidFill>
                <a:srgbClr val="FFFF00"/>
              </a:solidFill>
              <a:latin typeface="Times New Roman" pitchFamily="18" charset="0"/>
            </a:endParaRP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>
                <a:solidFill>
                  <a:srgbClr val="FFFFFF">
                    <a:lumMod val="85000"/>
                  </a:srgbClr>
                </a:solidFill>
                <a:latin typeface="Arial Narrow" pitchFamily="34" charset="0"/>
              </a:rPr>
              <a:t>% </a:t>
            </a:r>
            <a:r>
              <a:rPr lang="en-US" altLang="zh-TW" sz="2800" kern="0" dirty="0" smtClean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 </a:t>
            </a:r>
            <a:endParaRPr lang="en-US" altLang="zh-TW" sz="2800" kern="0" dirty="0">
              <a:solidFill>
                <a:srgbClr val="FFFFFF">
                  <a:lumMod val="85000"/>
                </a:srgbClr>
              </a:solidFill>
              <a:latin typeface="High Tower Text" pitchFamily="18" charset="0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6730069" y="2663829"/>
            <a:ext cx="1874168" cy="1224136"/>
          </a:xfrm>
          <a:prstGeom prst="wedgeRoundRectCallout">
            <a:avLst>
              <a:gd name="adj1" fmla="val -142983"/>
              <a:gd name="adj2" fmla="val 1589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There are </a:t>
            </a:r>
            <a:r>
              <a:rPr lang="en-US" altLang="zh-TW" sz="2400" u="sng" dirty="0">
                <a:solidFill>
                  <a:srgbClr val="000000"/>
                </a:solidFill>
              </a:rPr>
              <a:t>3</a:t>
            </a:r>
            <a:r>
              <a:rPr lang="en-US" altLang="zh-TW" sz="2400" dirty="0">
                <a:solidFill>
                  <a:srgbClr val="000000"/>
                </a:solidFill>
              </a:rPr>
              <a:t> files starting with </a:t>
            </a:r>
            <a:r>
              <a:rPr lang="en-US" altLang="zh-TW" sz="2400" dirty="0">
                <a:solidFill>
                  <a:srgbClr val="000000"/>
                </a:solidFill>
              </a:rPr>
              <a:t>"</a:t>
            </a:r>
            <a:r>
              <a:rPr lang="en-US" altLang="zh-TW" sz="2400" dirty="0" smtClean="0">
                <a:solidFill>
                  <a:srgbClr val="000000"/>
                </a:solidFill>
              </a:rPr>
              <a:t>t".</a:t>
            </a:r>
            <a:endParaRPr lang="en-US" altLang="zh-TW" sz="2400" dirty="0">
              <a:solidFill>
                <a:srgbClr val="000000"/>
              </a:solidFill>
            </a:endParaRP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6736432" y="3941440"/>
            <a:ext cx="1874168" cy="855712"/>
          </a:xfrm>
          <a:prstGeom prst="wedgeRoundRectCallout">
            <a:avLst>
              <a:gd name="adj1" fmla="val -384258"/>
              <a:gd name="adj2" fmla="val -459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But it says </a:t>
            </a:r>
            <a:r>
              <a:rPr lang="en-US" altLang="zh-TW" sz="2400" u="sng" dirty="0">
                <a:solidFill>
                  <a:srgbClr val="000000"/>
                </a:solidFill>
              </a:rPr>
              <a:t>4</a:t>
            </a:r>
            <a:r>
              <a:rPr lang="en-US" altLang="zh-TW" sz="2400" dirty="0">
                <a:solidFill>
                  <a:srgbClr val="000000"/>
                </a:solidFill>
              </a:rPr>
              <a:t>!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044621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52400"/>
            <a:ext cx="7848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4000" b="0" kern="0" smtClean="0">
                <a:solidFill>
                  <a:srgbClr val="0033CC"/>
                </a:solidFill>
              </a:rPr>
              <a:t>Can we avoid using that tempfile?</a:t>
            </a:r>
            <a:endParaRPr lang="en-US" altLang="zh-TW" sz="4000" b="0" kern="0">
              <a:solidFill>
                <a:srgbClr val="0033CC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990600"/>
            <a:ext cx="8686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zh-TW" b="0" kern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Our script used a temporary file to pass information between the commands.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b="0" kern="0" smtClean="0">
                <a:solidFill>
                  <a:srgbClr val="80808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It could have side effects.</a:t>
            </a:r>
            <a:endParaRPr lang="en-US" altLang="zh-TW" b="0" kern="0" smtClean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TW" b="0" kern="0" smtClean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And besides, it was not an elegant way to pass information.</a:t>
            </a:r>
            <a:endParaRPr lang="en-US" altLang="zh-TW" b="0" kern="0" dirty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7010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52400"/>
            <a:ext cx="7848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4000" b="0" kern="0" smtClean="0">
                <a:solidFill>
                  <a:srgbClr val="0033CC"/>
                </a:solidFill>
              </a:rPr>
              <a:t>Can we avoid using that tempfile?</a:t>
            </a:r>
            <a:endParaRPr lang="en-US" altLang="zh-TW" sz="4000" b="0" kern="0">
              <a:solidFill>
                <a:srgbClr val="0033CC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990600"/>
            <a:ext cx="8686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zh-TW" b="0" kern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Our script used a temporary file to pass information between the commands.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b="0" kern="0" smtClean="0">
                <a:solidFill>
                  <a:srgbClr val="80808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It could have side effects.</a:t>
            </a:r>
            <a:endParaRPr lang="en-US" altLang="zh-TW" b="0" kern="0" smtClean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TW" b="0" kern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And besides, it was not an elegant way to pass information.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zh-TW" b="0" kern="0" smtClean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We will now learn an alternative method. And it will clearly be more elegant, because it will be written with many fewer characters…</a:t>
            </a:r>
            <a:endParaRPr lang="en-US" altLang="zh-TW" b="0" kern="0" dirty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3760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  <a:endParaRPr lang="en-US" altLang="en-US" dirty="0" smtClean="0">
              <a:solidFill>
                <a:srgbClr val="0033CC"/>
              </a:solidFill>
            </a:endParaRP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437325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/>
                <a:gridCol w="7010400"/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spc="-100" normalizeH="0" baseline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x</a:t>
                      </a:r>
                      <a:r>
                        <a:rPr kumimoji="1" lang="en-US" altLang="en-US" sz="2800" b="1" i="0" u="none" strike="noStrike" cap="none" spc="-50" normalizeH="0" baseline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ar</a:t>
                      </a:r>
                      <a:r>
                        <a:rPr kumimoji="1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gs</a:t>
                      </a:r>
                      <a:r>
                        <a:rPr kumimoji="1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spc="-300" normalizeH="0" baseline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</a:t>
                      </a:r>
                      <a:r>
                        <a:rPr kumimoji="1" lang="en-US" altLang="en-US" sz="2800" b="0" i="0" u="none" strike="noStrike" cap="none" spc="-100" normalizeH="0" baseline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spc="100" normalizeH="0" baseline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kumimoji="1" lang="en-US" altLang="en-US" sz="2800" b="0" i="0" u="none" strike="noStrike" cap="none" spc="-300" normalizeH="0" baseline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</a:t>
                      </a:r>
                      <a:r>
                        <a:rPr kumimoji="1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8F75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926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7200" y="1112838"/>
            <a:ext cx="8229600" cy="574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en-US" altLang="zh-TW" b="0" kern="0" smtClean="0"/>
              <a:t>You can define default flags with alias:</a:t>
            </a:r>
            <a:br>
              <a:rPr lang="en-US" altLang="zh-TW" b="0" kern="0" smtClean="0"/>
            </a:br>
            <a:r>
              <a:rPr lang="en-US" altLang="zh-TW" b="0" kern="0" smtClean="0"/>
              <a:t> </a:t>
            </a:r>
            <a:r>
              <a:rPr lang="en-US" altLang="zh-TW" b="1" kern="0" smtClean="0">
                <a:solidFill>
                  <a:schemeClr val="tx2"/>
                </a:solidFill>
                <a:latin typeface="Andale Mono" pitchFamily="49" charset="0"/>
              </a:rPr>
              <a:t>alias rm</a:t>
            </a:r>
            <a:r>
              <a:rPr lang="en-US" altLang="zh-TW" b="1" kern="0" smtClean="0">
                <a:solidFill>
                  <a:schemeClr val="tx2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rPr>
              <a:t>=</a:t>
            </a:r>
            <a:r>
              <a:rPr lang="en-US" altLang="zh-TW" b="1" kern="0" smtClean="0">
                <a:solidFill>
                  <a:schemeClr val="tx2"/>
                </a:solidFill>
                <a:latin typeface="+mj-lt"/>
              </a:rPr>
              <a:t>'</a:t>
            </a:r>
            <a:r>
              <a:rPr lang="en-US" altLang="zh-TW" b="1" kern="0" smtClean="0">
                <a:solidFill>
                  <a:schemeClr val="tx2"/>
                </a:solidFill>
                <a:latin typeface="Andale Mono" pitchFamily="49" charset="0"/>
              </a:rPr>
              <a:t>rm </a:t>
            </a:r>
            <a:r>
              <a:rPr lang="en-US" altLang="zh-TW" b="0" kern="0" smtClean="0">
                <a:solidFill>
                  <a:schemeClr val="tx2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altLang="zh-TW" b="1" kern="0" smtClean="0">
                <a:solidFill>
                  <a:schemeClr val="tx2"/>
                </a:solidFill>
                <a:latin typeface="Andale Mono" pitchFamily="49" charset="0"/>
              </a:rPr>
              <a:t>I</a:t>
            </a:r>
            <a:r>
              <a:rPr lang="en-US" altLang="zh-TW" b="1" kern="0" smtClean="0">
                <a:solidFill>
                  <a:schemeClr val="tx2"/>
                </a:solidFill>
              </a:rPr>
              <a:t>'</a:t>
            </a:r>
          </a:p>
          <a:p>
            <a:pPr lvl="1" eaLnBrk="1" hangingPunct="1">
              <a:spcBef>
                <a:spcPts val="0"/>
              </a:spcBef>
              <a:defRPr/>
            </a:pPr>
            <a:r>
              <a:rPr lang="en-US" altLang="zh-TW" b="0" kern="0" smtClean="0">
                <a:solidFill>
                  <a:schemeClr val="tx2"/>
                </a:solidFill>
              </a:rPr>
              <a:t>Now, when the user types “rm” the UNIX operating system automatically adds the </a:t>
            </a:r>
            <a:r>
              <a:rPr lang="en-US" altLang="zh-TW" b="0" kern="0" smtClean="0">
                <a:solidFill>
                  <a:schemeClr val="tx2"/>
                </a:solidFill>
                <a:latin typeface="Arial Narrow" pitchFamily="34" charset="0"/>
              </a:rPr>
              <a:t>“</a:t>
            </a:r>
            <a:r>
              <a:rPr lang="en-US" altLang="zh-TW" b="0" kern="0" smtClean="0">
                <a:solidFill>
                  <a:schemeClr val="tx2"/>
                </a:solidFill>
              </a:rPr>
              <a:t>-</a:t>
            </a:r>
            <a:r>
              <a:rPr lang="en-US" altLang="zh-TW" b="1" kern="0" smtClean="0">
                <a:solidFill>
                  <a:schemeClr val="tx2"/>
                </a:solidFill>
                <a:latin typeface="Andale Mono"/>
              </a:rPr>
              <a:t>I</a:t>
            </a:r>
            <a:r>
              <a:rPr lang="en-US" altLang="zh-TW" b="0" kern="0" smtClean="0">
                <a:solidFill>
                  <a:schemeClr val="tx2"/>
                </a:solidFill>
                <a:latin typeface="Arial Narrow" pitchFamily="34" charset="0"/>
              </a:rPr>
              <a:t>”</a:t>
            </a:r>
          </a:p>
          <a:p>
            <a:pPr eaLnBrk="1" hangingPunct="1">
              <a:spcBef>
                <a:spcPts val="1200"/>
              </a:spcBef>
              <a:defRPr/>
            </a:pPr>
            <a:r>
              <a:rPr lang="en-US" altLang="zh-TW" b="0" kern="0" smtClean="0">
                <a:solidFill>
                  <a:schemeClr val="tx2"/>
                </a:solidFill>
              </a:rPr>
              <a:t>You can also do more than just set flags:</a:t>
            </a:r>
          </a:p>
          <a:p>
            <a:pPr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zh-TW" b="0" kern="0" smtClean="0">
                <a:solidFill>
                  <a:schemeClr val="tx2"/>
                </a:solidFill>
              </a:rPr>
              <a:t>	</a:t>
            </a:r>
            <a:r>
              <a:rPr lang="en-US" altLang="zh-TW" b="1" kern="0" smtClean="0">
                <a:solidFill>
                  <a:schemeClr val="tx2"/>
                </a:solidFill>
                <a:latin typeface="Andale Mono"/>
              </a:rPr>
              <a:t>alias cdNshow</a:t>
            </a:r>
            <a:r>
              <a:rPr lang="en-US" altLang="zh-TW" b="1" kern="0" smtClean="0">
                <a:solidFill>
                  <a:schemeClr val="tx2"/>
                </a:solidFill>
                <a:latin typeface="Arial Narrow" pitchFamily="34" charset="0"/>
              </a:rPr>
              <a:t>=</a:t>
            </a:r>
            <a:r>
              <a:rPr lang="en-US" altLang="zh-TW" b="1" kern="0" smtClean="0">
                <a:solidFill>
                  <a:schemeClr val="tx2"/>
                </a:solidFill>
              </a:rPr>
              <a:t>'</a:t>
            </a:r>
            <a:r>
              <a:rPr lang="en-US" altLang="zh-TW" b="1" kern="0" smtClean="0">
                <a:solidFill>
                  <a:schemeClr val="tx2"/>
                </a:solidFill>
                <a:latin typeface="Andale Mono"/>
              </a:rPr>
              <a:t>cd;</a:t>
            </a:r>
            <a:r>
              <a:rPr lang="en-US" altLang="zh-TW" sz="1400" b="1" kern="0" smtClean="0">
                <a:solidFill>
                  <a:schemeClr val="tx2"/>
                </a:solidFill>
                <a:latin typeface="Andale Mono"/>
              </a:rPr>
              <a:t> </a:t>
            </a:r>
            <a:r>
              <a:rPr lang="en-US" altLang="zh-TW" b="1" kern="0" smtClean="0">
                <a:solidFill>
                  <a:schemeClr val="tx2"/>
                </a:solidFill>
                <a:latin typeface="Andale Mono"/>
              </a:rPr>
              <a:t>ls</a:t>
            </a:r>
            <a:r>
              <a:rPr lang="en-US" altLang="zh-TW" b="1" kern="0" smtClean="0">
                <a:solidFill>
                  <a:schemeClr val="tx2"/>
                </a:solidFill>
              </a:rPr>
              <a:t>'</a:t>
            </a:r>
          </a:p>
          <a:p>
            <a:pPr lvl="1" eaLnBrk="1" hangingPunct="1">
              <a:spcBef>
                <a:spcPts val="0"/>
              </a:spcBef>
              <a:defRPr/>
            </a:pPr>
            <a:r>
              <a:rPr lang="en-US" altLang="zh-TW" b="0" kern="0" smtClean="0">
                <a:solidFill>
                  <a:schemeClr val="tx2"/>
                </a:solidFill>
              </a:rPr>
              <a:t>Now both things happen if you type “cdNshow”</a:t>
            </a:r>
          </a:p>
          <a:p>
            <a:pPr eaLnBrk="1" hangingPunct="1">
              <a:spcBef>
                <a:spcPts val="1200"/>
              </a:spcBef>
              <a:defRPr/>
            </a:pPr>
            <a:r>
              <a:rPr lang="en-US" altLang="zh-TW" b="0" kern="0" smtClean="0">
                <a:solidFill>
                  <a:schemeClr val="tx2"/>
                </a:solidFill>
              </a:rPr>
              <a:t>But how to make it the automatic default whenever you turn on the computer?</a:t>
            </a:r>
          </a:p>
          <a:p>
            <a:pPr lvl="1" eaLnBrk="1" hangingPunct="1">
              <a:spcBef>
                <a:spcPts val="0"/>
              </a:spcBef>
              <a:defRPr/>
            </a:pPr>
            <a:r>
              <a:rPr lang="en-US" altLang="zh-TW" b="0" kern="0" smtClean="0">
                <a:solidFill>
                  <a:schemeClr val="tx2"/>
                </a:solidFill>
              </a:rPr>
              <a:t>Add it into the startup file: ~/.bashrc</a:t>
            </a:r>
          </a:p>
          <a:p>
            <a:pPr lvl="2" eaLnBrk="1" hangingPunct="1">
              <a:defRPr/>
            </a:pPr>
            <a:r>
              <a:rPr lang="en-US" altLang="zh-TW" sz="2800" b="0" kern="0" smtClean="0">
                <a:solidFill>
                  <a:schemeClr val="tx2"/>
                </a:solidFill>
              </a:rPr>
              <a:t>Remember: it starts with “.”, so it is “hidden”</a:t>
            </a:r>
            <a:endParaRPr lang="en-US" altLang="zh-TW" sz="2800" b="0" kern="0" dirty="0" smtClean="0">
              <a:solidFill>
                <a:schemeClr val="tx2"/>
              </a:solidFill>
            </a:endParaRPr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auto">
          <a:xfrm>
            <a:off x="3886200" y="1143000"/>
            <a:ext cx="4419600" cy="1981200"/>
          </a:xfrm>
          <a:prstGeom prst="wedgeRoundRectCallout">
            <a:avLst>
              <a:gd name="adj1" fmla="val -25606"/>
              <a:gd name="adj2" fmla="val 81509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dirty="0" smtClean="0">
                <a:solidFill>
                  <a:srgbClr val="000000"/>
                </a:solidFill>
              </a:rPr>
              <a:t>The “;” indicates a separator between independent commands (just like it would in C).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762000" y="4724400"/>
            <a:ext cx="6324600" cy="1752600"/>
          </a:xfrm>
          <a:prstGeom prst="wedgeRoundRectCallout">
            <a:avLst>
              <a:gd name="adj1" fmla="val 6306"/>
              <a:gd name="adj2" fmla="val -9975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smtClean="0">
                <a:solidFill>
                  <a:srgbClr val="000000"/>
                </a:solidFill>
              </a:rPr>
              <a:t>All of these single-quote symbols are necessary. (Note that the single-quote is found near the “enter” key on your keyboard. It is not near the “esc” key.)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 smtClean="0">
                <a:solidFill>
                  <a:srgbClr val="0033CC"/>
                </a:solidFill>
              </a:rPr>
              <a:t>alias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19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  <a:endParaRPr lang="en-US" altLang="en-US" dirty="0" smtClean="0">
              <a:solidFill>
                <a:srgbClr val="0033CC"/>
              </a:solidFill>
            </a:endParaRP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31771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/>
                <a:gridCol w="7010400"/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8F75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6344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4152"/>
            <a:ext cx="7696200" cy="7620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| - </a:t>
            </a:r>
            <a:r>
              <a:rPr lang="en-US" altLang="zh-TW" dirty="0" smtClean="0">
                <a:solidFill>
                  <a:srgbClr val="0033CC"/>
                </a:solidFill>
              </a:rPr>
              <a:t>The Pipe</a:t>
            </a:r>
            <a:endParaRPr lang="en-US" altLang="zh-TW" dirty="0">
              <a:solidFill>
                <a:srgbClr val="0033CC"/>
              </a:solidFill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124744"/>
            <a:ext cx="8079432" cy="5616624"/>
          </a:xfrm>
          <a:noFill/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TW" dirty="0"/>
              <a:t>You can </a:t>
            </a:r>
            <a:r>
              <a:rPr lang="en-US" altLang="zh-TW" b="1" dirty="0" smtClean="0"/>
              <a:t>link </a:t>
            </a:r>
            <a:r>
              <a:rPr lang="en-US" altLang="zh-TW" b="1" dirty="0"/>
              <a:t>commands together</a:t>
            </a:r>
            <a:r>
              <a:rPr lang="en-US" altLang="zh-TW" dirty="0"/>
              <a:t> into a single command </a:t>
            </a:r>
            <a:r>
              <a:rPr lang="en-US" altLang="zh-TW" dirty="0" smtClean="0"/>
              <a:t>sequence, using </a:t>
            </a:r>
            <a:r>
              <a:rPr lang="en-US" altLang="zh-TW" dirty="0"/>
              <a:t>pipes ( | 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zh-TW" sz="1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290012"/>
            <a:ext cx="6300192" cy="445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917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4152"/>
            <a:ext cx="7696200" cy="7620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| - </a:t>
            </a:r>
            <a:r>
              <a:rPr lang="en-US" altLang="zh-TW" dirty="0" smtClean="0">
                <a:solidFill>
                  <a:srgbClr val="0033CC"/>
                </a:solidFill>
              </a:rPr>
              <a:t>The Pipe</a:t>
            </a:r>
            <a:endParaRPr lang="en-US" altLang="zh-TW" dirty="0">
              <a:solidFill>
                <a:srgbClr val="0033CC"/>
              </a:solidFill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124744"/>
            <a:ext cx="8079432" cy="5616624"/>
          </a:xfrm>
          <a:noFill/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TW" dirty="0"/>
              <a:t>You can </a:t>
            </a:r>
            <a:r>
              <a:rPr lang="en-US" altLang="zh-TW" b="1" dirty="0" smtClean="0"/>
              <a:t>link </a:t>
            </a:r>
            <a:r>
              <a:rPr lang="en-US" altLang="zh-TW" b="1" dirty="0"/>
              <a:t>commands together</a:t>
            </a:r>
            <a:r>
              <a:rPr lang="en-US" altLang="zh-TW" dirty="0"/>
              <a:t> into a single command </a:t>
            </a:r>
            <a:r>
              <a:rPr lang="en-US" altLang="zh-TW" dirty="0" smtClean="0"/>
              <a:t>sequence, using </a:t>
            </a:r>
            <a:r>
              <a:rPr lang="en-US" altLang="zh-TW" dirty="0"/>
              <a:t>pipes ( | )</a:t>
            </a:r>
          </a:p>
          <a:p>
            <a:pPr eaLnBrk="1" hangingPunct="1">
              <a:lnSpc>
                <a:spcPct val="90000"/>
              </a:lnSpc>
            </a:pPr>
            <a:endParaRPr lang="en-US" altLang="zh-TW" sz="12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To count how many files are in a directory: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dirty="0">
                <a:solidFill>
                  <a:srgbClr val="FF0000"/>
                </a:solidFill>
              </a:rPr>
              <a:t>	</a:t>
            </a:r>
            <a:r>
              <a:rPr lang="en-US" altLang="zh-TW" sz="2800" dirty="0" smtClean="0">
                <a:solidFill>
                  <a:srgbClr val="FF0000"/>
                </a:solidFill>
              </a:rPr>
              <a:t>   </a:t>
            </a:r>
            <a:r>
              <a:rPr lang="en-US" altLang="zh-TW" dirty="0" smtClean="0">
                <a:latin typeface="High Tower Text" pitchFamily="18" charset="0"/>
              </a:rPr>
              <a:t>ls </a:t>
            </a:r>
            <a:r>
              <a:rPr lang="en-US" altLang="zh-TW" dirty="0">
                <a:latin typeface="High Tower Text" pitchFamily="18" charset="0"/>
              </a:rPr>
              <a:t>| </a:t>
            </a: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l</a:t>
            </a:r>
            <a:endParaRPr lang="en-US" altLang="zh-TW" dirty="0">
              <a:latin typeface="Arial Narrow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TW" sz="1400" dirty="0">
              <a:solidFill>
                <a:srgbClr val="FF0000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</a:rPr>
              <a:t>•</a:t>
            </a:r>
            <a:r>
              <a:rPr lang="en-US" altLang="zh-TW" sz="2800" dirty="0">
                <a:solidFill>
                  <a:srgbClr val="FF0000"/>
                </a:solidFill>
              </a:rPr>
              <a:t>  </a:t>
            </a:r>
            <a:r>
              <a:rPr lang="en-US" altLang="zh-TW" sz="2800" dirty="0" smtClean="0">
                <a:solidFill>
                  <a:srgbClr val="FF0000"/>
                </a:solidFill>
              </a:rPr>
              <a:t>Equivalent </a:t>
            </a:r>
            <a:r>
              <a:rPr lang="en-US" altLang="zh-TW" sz="2800" dirty="0">
                <a:solidFill>
                  <a:srgbClr val="FF0000"/>
                </a:solidFill>
              </a:rPr>
              <a:t>ways to count how many words are in file1 and to put the result into a new file, file2: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dirty="0" smtClean="0">
                <a:solidFill>
                  <a:srgbClr val="FF0000"/>
                </a:solidFill>
              </a:rPr>
              <a:t>	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 smtClean="0">
                <a:latin typeface="High Tower Text" pitchFamily="18" charset="0"/>
              </a:rPr>
              <a:t>  </a:t>
            </a:r>
            <a:r>
              <a:rPr lang="en-US" altLang="zh-TW" dirty="0" err="1" smtClean="0">
                <a:latin typeface="High Tower Text" pitchFamily="18" charset="0"/>
              </a:rPr>
              <a:t>wc</a:t>
            </a:r>
            <a:r>
              <a:rPr lang="en-US" altLang="zh-TW" dirty="0" smtClean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w &lt; file</a:t>
            </a:r>
            <a:r>
              <a:rPr lang="en-US" altLang="zh-TW" dirty="0">
                <a:latin typeface="Times New Roman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&gt;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dirty="0">
                <a:latin typeface="Times New Roman" pitchFamily="18" charset="0"/>
              </a:rPr>
              <a:t>2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dirty="0">
                <a:latin typeface="High Tower Text" pitchFamily="18" charset="0"/>
              </a:rPr>
              <a:t>	</a:t>
            </a:r>
            <a:r>
              <a:rPr lang="en-US" altLang="zh-TW" dirty="0" smtClean="0">
                <a:latin typeface="High Tower Text" pitchFamily="18" charset="0"/>
              </a:rPr>
              <a:t>   cat </a:t>
            </a:r>
            <a:r>
              <a:rPr lang="en-US" altLang="zh-TW" dirty="0">
                <a:latin typeface="High Tower Text" pitchFamily="18" charset="0"/>
              </a:rPr>
              <a:t>file</a:t>
            </a:r>
            <a:r>
              <a:rPr lang="en-US" altLang="zh-TW" dirty="0">
                <a:latin typeface="Times New Roman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| </a:t>
            </a: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w  </a:t>
            </a:r>
            <a:r>
              <a:rPr lang="en-US" altLang="zh-TW" sz="2800" dirty="0">
                <a:latin typeface="Times New Roman" pitchFamily="18" charset="0"/>
              </a:rPr>
              <a:t>&gt;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dirty="0">
                <a:latin typeface="Times New Roman" pitchFamily="18" charset="0"/>
              </a:rPr>
              <a:t>2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TW" dirty="0">
                <a:latin typeface="High Tower Text" pitchFamily="18" charset="0"/>
              </a:rPr>
              <a:t>	</a:t>
            </a:r>
            <a:r>
              <a:rPr lang="en-US" altLang="zh-TW" dirty="0" smtClean="0">
                <a:latin typeface="High Tower Text" pitchFamily="18" charset="0"/>
              </a:rPr>
              <a:t>   cat </a:t>
            </a:r>
            <a:r>
              <a:rPr lang="en-US" altLang="zh-TW" dirty="0">
                <a:latin typeface="High Tower Text" pitchFamily="18" charset="0"/>
              </a:rPr>
              <a:t>&lt; file</a:t>
            </a:r>
            <a:r>
              <a:rPr lang="en-US" altLang="zh-TW" dirty="0">
                <a:latin typeface="Times New Roman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| </a:t>
            </a: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w </a:t>
            </a:r>
            <a:r>
              <a:rPr lang="en-US" altLang="zh-TW" sz="2800" dirty="0">
                <a:latin typeface="Times New Roman" pitchFamily="18" charset="0"/>
              </a:rPr>
              <a:t>&gt;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 smtClean="0">
                <a:latin typeface="High Tower Text" pitchFamily="18" charset="0"/>
              </a:rPr>
              <a:t>file</a:t>
            </a:r>
            <a:r>
              <a:rPr lang="en-US" altLang="zh-TW" dirty="0" smtClean="0">
                <a:latin typeface="Times New Roman" pitchFamily="18" charset="0"/>
              </a:rPr>
              <a:t>2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TW" dirty="0">
                <a:latin typeface="Times New Roman" pitchFamily="18" charset="0"/>
              </a:rPr>
              <a:t> </a:t>
            </a:r>
            <a:r>
              <a:rPr lang="en-US" altLang="zh-TW" dirty="0" smtClean="0">
                <a:latin typeface="Times New Roman" pitchFamily="18" charset="0"/>
              </a:rPr>
              <a:t>     </a:t>
            </a:r>
            <a:r>
              <a:rPr lang="en-US" altLang="zh-TW" dirty="0" err="1" smtClean="0">
                <a:latin typeface="High Tower Text" pitchFamily="18" charset="0"/>
              </a:rPr>
              <a:t>wc</a:t>
            </a:r>
            <a:r>
              <a:rPr lang="en-US" altLang="zh-TW" dirty="0" smtClean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w file</a:t>
            </a:r>
            <a:r>
              <a:rPr lang="en-US" altLang="zh-TW" dirty="0">
                <a:latin typeface="Times New Roman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|cut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f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d " " </a:t>
            </a:r>
            <a:r>
              <a:rPr lang="en-US" altLang="zh-TW" sz="2800" dirty="0">
                <a:latin typeface="Times New Roman" pitchFamily="18" charset="0"/>
              </a:rPr>
              <a:t>&gt;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dirty="0">
                <a:latin typeface="Times New Roman" pitchFamily="18" charset="0"/>
              </a:rPr>
              <a:t>2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TW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5902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33CC"/>
                </a:solidFill>
              </a:rPr>
              <a:t>H</a:t>
            </a:r>
            <a:r>
              <a:rPr lang="en-US" altLang="zh-TW" sz="4000" dirty="0" smtClean="0">
                <a:solidFill>
                  <a:srgbClr val="0033CC"/>
                </a:solidFill>
              </a:rPr>
              <a:t>ow to </a:t>
            </a:r>
            <a:r>
              <a:rPr lang="en-US" altLang="zh-TW" sz="4000" dirty="0">
                <a:solidFill>
                  <a:srgbClr val="0033CC"/>
                </a:solidFill>
              </a:rPr>
              <a:t>do </a:t>
            </a:r>
            <a:r>
              <a:rPr lang="en-US" altLang="zh-TW" sz="4000" dirty="0" smtClean="0">
                <a:solidFill>
                  <a:srgbClr val="0033CC"/>
                </a:solidFill>
              </a:rPr>
              <a:t>the earlier script </a:t>
            </a:r>
            <a:r>
              <a:rPr lang="en-US" altLang="zh-TW" sz="4000" dirty="0">
                <a:solidFill>
                  <a:srgbClr val="0033CC"/>
                </a:solidFill>
              </a:rPr>
              <a:t>with pipes?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14400"/>
            <a:ext cx="8686800" cy="59436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original code was:</a:t>
            </a:r>
          </a:p>
          <a:p>
            <a:pPr lvl="1" eaLnBrk="1" hangingPunct="1">
              <a:buFontTx/>
              <a:buNone/>
            </a:pPr>
            <a:endParaRPr lang="en-US" altLang="zh-TW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/>
            <a:endParaRPr lang="en-US" altLang="zh-TW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zh-TW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zh-TW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5" name="Rectangle 3"/>
          <p:cNvSpPr>
            <a:spLocks noChangeArrowheads="1"/>
          </p:cNvSpPr>
          <p:nvPr/>
        </p:nvSpPr>
        <p:spPr bwMode="auto">
          <a:xfrm>
            <a:off x="1371600" y="1600200"/>
            <a:ext cx="6248400" cy="2133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altLang="zh-TW" sz="2400">
                <a:solidFill>
                  <a:srgbClr val="FFFFFF"/>
                </a:solidFill>
                <a:latin typeface="Arial" charset="0"/>
              </a:rPr>
              <a:t>%</a:t>
            </a:r>
            <a:r>
              <a:rPr lang="en-US" altLang="zh-TW" sz="2400">
                <a:solidFill>
                  <a:srgbClr val="FFFFCC"/>
                </a:solidFill>
                <a:latin typeface="Arial" charset="0"/>
              </a:rPr>
              <a:t> 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cat countFiles </a:t>
            </a:r>
          </a:p>
          <a:p>
            <a:pPr marL="342900" indent="-342900"/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ls </a:t>
            </a:r>
            <a:r>
              <a:rPr lang="en-US" altLang="zh-TW" sz="2800">
                <a:solidFill>
                  <a:srgbClr val="FFFFCC"/>
                </a:solidFill>
                <a:latin typeface="Times New Roman" pitchFamily="18" charset="0"/>
              </a:rPr>
              <a:t>$*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 &gt; tempfile</a:t>
            </a:r>
          </a:p>
          <a:p>
            <a:pPr marL="342900" indent="-342900"/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wc </a:t>
            </a:r>
            <a:r>
              <a:rPr lang="en-US" altLang="zh-TW" sz="2800" b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l &lt; tempfile</a:t>
            </a:r>
          </a:p>
          <a:p>
            <a:pPr marL="342900" indent="-342900"/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rm </a:t>
            </a:r>
            <a:r>
              <a:rPr lang="en-US" altLang="zh-TW" sz="2800" b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f tempfile</a:t>
            </a:r>
            <a:endParaRPr lang="zh-TW" altLang="en-US" sz="2800">
              <a:solidFill>
                <a:srgbClr val="FFFFCC"/>
              </a:solidFill>
              <a:latin typeface="Times New Roman" pitchFamily="18" charset="0"/>
            </a:endParaRPr>
          </a:p>
          <a:p>
            <a:pPr marL="342900" indent="-342900"/>
            <a:r>
              <a:rPr lang="en-US" altLang="zh-TW" sz="2400">
                <a:solidFill>
                  <a:srgbClr val="FFFFFF"/>
                </a:solidFill>
                <a:latin typeface="Arial" charset="0"/>
              </a:rPr>
              <a:t>%</a:t>
            </a:r>
            <a:endParaRPr lang="en-US" altLang="zh-TW" sz="240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616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14400"/>
            <a:ext cx="8686800" cy="59436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original code was:</a:t>
            </a:r>
          </a:p>
          <a:p>
            <a:pPr lvl="1" eaLnBrk="1" hangingPunct="1">
              <a:buFontTx/>
              <a:buNone/>
            </a:pPr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/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b="1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Q:	What would the </a:t>
            </a:r>
            <a:r>
              <a:rPr lang="en-US" altLang="zh-TW" b="1" dirty="0" smtClean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script</a:t>
            </a:r>
            <a:r>
              <a:rPr lang="en-US" altLang="zh-TW" b="1" dirty="0" smtClean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look like if we 	could use pipes?</a:t>
            </a:r>
          </a:p>
        </p:txBody>
      </p:sp>
      <p:sp>
        <p:nvSpPr>
          <p:cNvPr id="41989" name="Rectangle 3"/>
          <p:cNvSpPr>
            <a:spLocks noChangeArrowheads="1"/>
          </p:cNvSpPr>
          <p:nvPr/>
        </p:nvSpPr>
        <p:spPr bwMode="auto">
          <a:xfrm>
            <a:off x="1371600" y="1600200"/>
            <a:ext cx="6248400" cy="2133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altLang="zh-TW" sz="2400">
                <a:solidFill>
                  <a:srgbClr val="FFFFFF"/>
                </a:solidFill>
                <a:latin typeface="Arial" charset="0"/>
              </a:rPr>
              <a:t>%</a:t>
            </a:r>
            <a:r>
              <a:rPr lang="en-US" altLang="zh-TW" sz="2400">
                <a:solidFill>
                  <a:srgbClr val="FFFFCC"/>
                </a:solidFill>
                <a:latin typeface="Arial" charset="0"/>
              </a:rPr>
              <a:t> 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cat countFiles </a:t>
            </a:r>
          </a:p>
          <a:p>
            <a:pPr marL="342900" indent="-342900"/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ls </a:t>
            </a:r>
            <a:r>
              <a:rPr lang="en-US" altLang="zh-TW" sz="2800">
                <a:solidFill>
                  <a:srgbClr val="FFFFCC"/>
                </a:solidFill>
                <a:latin typeface="Times New Roman" pitchFamily="18" charset="0"/>
              </a:rPr>
              <a:t>$*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 &gt; tempfile</a:t>
            </a:r>
          </a:p>
          <a:p>
            <a:pPr marL="342900" indent="-342900"/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wc </a:t>
            </a:r>
            <a:r>
              <a:rPr lang="en-US" altLang="zh-TW" sz="2800" b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l &lt; tempfile</a:t>
            </a:r>
          </a:p>
          <a:p>
            <a:pPr marL="342900" indent="-342900"/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rm </a:t>
            </a:r>
            <a:r>
              <a:rPr lang="en-US" altLang="zh-TW" sz="2800" b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f tempfile</a:t>
            </a:r>
            <a:endParaRPr lang="zh-TW" altLang="en-US" sz="2800">
              <a:solidFill>
                <a:srgbClr val="FFFFCC"/>
              </a:solidFill>
              <a:latin typeface="Times New Roman" pitchFamily="18" charset="0"/>
            </a:endParaRPr>
          </a:p>
          <a:p>
            <a:pPr marL="342900" indent="-342900"/>
            <a:r>
              <a:rPr lang="en-US" altLang="zh-TW" sz="2400">
                <a:solidFill>
                  <a:srgbClr val="FFFFFF"/>
                </a:solidFill>
                <a:latin typeface="Arial" charset="0"/>
              </a:rPr>
              <a:t>%</a:t>
            </a:r>
            <a:endParaRPr lang="en-US" altLang="zh-TW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4000" b="0" kern="0" smtClean="0">
                <a:solidFill>
                  <a:srgbClr val="0033CC"/>
                </a:solidFill>
              </a:rPr>
              <a:t>How to do the earlier script with pipes?</a:t>
            </a:r>
            <a:endParaRPr lang="en-US" altLang="zh-TW" sz="4000" b="0" kern="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852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14400"/>
            <a:ext cx="8686800" cy="59436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original code was:</a:t>
            </a:r>
          </a:p>
          <a:p>
            <a:pPr lvl="1" eaLnBrk="1" hangingPunct="1">
              <a:buFontTx/>
              <a:buNone/>
            </a:pPr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/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b="1" dirty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Q:	What would the </a:t>
            </a:r>
            <a:r>
              <a:rPr lang="en-US" altLang="zh-TW" b="1" dirty="0" smtClea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script </a:t>
            </a:r>
            <a:r>
              <a:rPr lang="en-US" altLang="zh-TW" b="1" dirty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look like if we 	could use pipes?</a:t>
            </a:r>
          </a:p>
          <a:p>
            <a:pPr eaLnBrk="1" hangingPunct="1">
              <a:spcBef>
                <a:spcPct val="45000"/>
              </a:spcBef>
              <a:buFontTx/>
              <a:buNone/>
            </a:pPr>
            <a:r>
              <a:rPr lang="en-US" altLang="zh-TW" b="1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A:	It would look like this:</a:t>
            </a:r>
          </a:p>
        </p:txBody>
      </p:sp>
      <p:sp>
        <p:nvSpPr>
          <p:cNvPr id="43013" name="Rectangle 3"/>
          <p:cNvSpPr>
            <a:spLocks noChangeArrowheads="1"/>
          </p:cNvSpPr>
          <p:nvPr/>
        </p:nvSpPr>
        <p:spPr bwMode="auto">
          <a:xfrm>
            <a:off x="1371600" y="1600200"/>
            <a:ext cx="6248400" cy="2133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altLang="zh-TW" sz="2400">
                <a:solidFill>
                  <a:srgbClr val="FFFFFF"/>
                </a:solidFill>
                <a:latin typeface="Arial" charset="0"/>
              </a:rPr>
              <a:t>%</a:t>
            </a:r>
            <a:r>
              <a:rPr lang="en-US" altLang="zh-TW" sz="2400">
                <a:solidFill>
                  <a:srgbClr val="FFFFCC"/>
                </a:solidFill>
                <a:latin typeface="Arial" charset="0"/>
              </a:rPr>
              <a:t> 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cat countFiles </a:t>
            </a:r>
          </a:p>
          <a:p>
            <a:pPr marL="342900" indent="-342900"/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ls </a:t>
            </a:r>
            <a:r>
              <a:rPr lang="en-US" altLang="zh-TW" sz="2800">
                <a:solidFill>
                  <a:srgbClr val="FFFFCC"/>
                </a:solidFill>
                <a:latin typeface="Times New Roman" pitchFamily="18" charset="0"/>
              </a:rPr>
              <a:t>$*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 &gt; tempfile</a:t>
            </a:r>
          </a:p>
          <a:p>
            <a:pPr marL="342900" indent="-342900"/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wc </a:t>
            </a:r>
            <a:r>
              <a:rPr lang="en-US" altLang="zh-TW" sz="2800" b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l &lt; tempfile</a:t>
            </a:r>
          </a:p>
          <a:p>
            <a:pPr marL="342900" indent="-342900"/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rm </a:t>
            </a:r>
            <a:r>
              <a:rPr lang="en-US" altLang="zh-TW" sz="2800" b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f tempfile</a:t>
            </a:r>
            <a:endParaRPr lang="zh-TW" altLang="en-US" sz="2800">
              <a:solidFill>
                <a:srgbClr val="FFFFCC"/>
              </a:solidFill>
              <a:latin typeface="Times New Roman" pitchFamily="18" charset="0"/>
            </a:endParaRPr>
          </a:p>
          <a:p>
            <a:pPr marL="342900" indent="-342900"/>
            <a:r>
              <a:rPr lang="en-US" altLang="zh-TW" sz="2400">
                <a:solidFill>
                  <a:srgbClr val="FFFFFF"/>
                </a:solidFill>
                <a:latin typeface="Arial" charset="0"/>
              </a:rPr>
              <a:t>%</a:t>
            </a:r>
            <a:endParaRPr lang="en-US" altLang="zh-TW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3014" name="Rectangle 3"/>
          <p:cNvSpPr>
            <a:spLocks noChangeArrowheads="1"/>
          </p:cNvSpPr>
          <p:nvPr/>
        </p:nvSpPr>
        <p:spPr bwMode="auto">
          <a:xfrm>
            <a:off x="1371600" y="5486400"/>
            <a:ext cx="6248400" cy="1295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altLang="zh-TW" sz="2400">
                <a:solidFill>
                  <a:srgbClr val="FFFFFF"/>
                </a:solidFill>
                <a:latin typeface="Arial" charset="0"/>
              </a:rPr>
              <a:t>%</a:t>
            </a:r>
            <a:r>
              <a:rPr lang="en-US" altLang="zh-TW" sz="2400">
                <a:solidFill>
                  <a:srgbClr val="FFFFCC"/>
                </a:solidFill>
                <a:latin typeface="Arial" charset="0"/>
              </a:rPr>
              <a:t> 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cat countFiles_version</a:t>
            </a:r>
            <a:r>
              <a:rPr lang="en-US" altLang="zh-TW" sz="2400">
                <a:solidFill>
                  <a:srgbClr val="FFFFCC"/>
                </a:solidFill>
                <a:latin typeface="Times New Roman" pitchFamily="18" charset="0"/>
              </a:rPr>
              <a:t>2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marL="342900" indent="-342900"/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ls </a:t>
            </a:r>
            <a:r>
              <a:rPr lang="en-US" altLang="zh-TW" sz="2800">
                <a:solidFill>
                  <a:srgbClr val="FFFFCC"/>
                </a:solidFill>
                <a:latin typeface="Times New Roman" pitchFamily="18" charset="0"/>
              </a:rPr>
              <a:t>$*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 | wc </a:t>
            </a:r>
            <a:r>
              <a:rPr lang="en-US" altLang="zh-TW" sz="2800" b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l</a:t>
            </a:r>
          </a:p>
          <a:p>
            <a:pPr marL="342900" indent="-342900"/>
            <a:r>
              <a:rPr lang="en-US" altLang="zh-TW" sz="2400">
                <a:solidFill>
                  <a:srgbClr val="FFFFFF"/>
                </a:solidFill>
                <a:latin typeface="Arial" charset="0"/>
              </a:rPr>
              <a:t>%</a:t>
            </a:r>
            <a:endParaRPr lang="en-US" altLang="zh-TW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4000" b="0" kern="0" smtClean="0">
                <a:solidFill>
                  <a:srgbClr val="0033CC"/>
                </a:solidFill>
              </a:rPr>
              <a:t>How to do the earlier script with pipes?</a:t>
            </a:r>
            <a:endParaRPr lang="en-US" altLang="zh-TW" sz="4000" b="0" kern="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425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066800"/>
            <a:ext cx="8763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 smtClean="0"/>
              <a:t>Show the .c files in this directory? Type: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 smtClean="0"/>
              <a:t>How many .c files are in this directory? Type: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 smtClean="0"/>
              <a:t>Show the .c files exactly one directory inside? Type: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 smtClean="0"/>
              <a:t>How many .c files are exactly one directory inside? Type: </a:t>
            </a:r>
          </a:p>
          <a:p>
            <a:pPr algn="r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en-US" altLang="zh-TW" sz="2400" b="0" kern="0" dirty="0" smtClean="0"/>
              <a:t>						                    </a:t>
            </a:r>
            <a:r>
              <a:rPr lang="en-US" altLang="zh-TW" sz="2400" b="0" kern="0" dirty="0" smtClean="0">
                <a:solidFill>
                  <a:srgbClr val="FF0000"/>
                </a:solidFill>
              </a:rPr>
              <a:t>ls */*.c | </a:t>
            </a:r>
            <a:r>
              <a:rPr lang="en-US" altLang="zh-TW" sz="2400" b="0" kern="0" dirty="0" err="1" smtClean="0">
                <a:solidFill>
                  <a:srgbClr val="FF0000"/>
                </a:solidFill>
              </a:rPr>
              <a:t>wc</a:t>
            </a:r>
            <a:r>
              <a:rPr lang="en-US" altLang="zh-TW" sz="2400" b="0" kern="0" dirty="0" smtClean="0">
                <a:solidFill>
                  <a:srgbClr val="FF0000"/>
                </a:solidFill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 smtClean="0"/>
              <a:t>Show the .c files exactly two directories inside? Type: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 smtClean="0"/>
              <a:t>How many .c files are exactly two directories inside? Type:</a:t>
            </a:r>
          </a:p>
          <a:p>
            <a:pPr algn="r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en-US" altLang="zh-TW" sz="2400" b="0" kern="0" dirty="0" smtClean="0"/>
              <a:t>						                       </a:t>
            </a:r>
            <a:r>
              <a:rPr lang="en-US" altLang="zh-TW" sz="2400" b="0" kern="0" dirty="0" smtClean="0">
                <a:solidFill>
                  <a:srgbClr val="FF0000"/>
                </a:solidFill>
              </a:rPr>
              <a:t>ls */*/*.c | </a:t>
            </a:r>
            <a:r>
              <a:rPr lang="en-US" altLang="zh-TW" sz="2400" b="0" kern="0" dirty="0" err="1" smtClean="0">
                <a:solidFill>
                  <a:srgbClr val="FF0000"/>
                </a:solidFill>
              </a:rPr>
              <a:t>wc</a:t>
            </a:r>
            <a:endParaRPr lang="en-US" altLang="zh-TW" sz="2400" b="0" kern="0" dirty="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 smtClean="0"/>
              <a:t>Show all .c files inside this directory structure? Type:</a:t>
            </a:r>
          </a:p>
          <a:p>
            <a:pPr algn="r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en-US" altLang="zh-TW" sz="2400" b="0" kern="0" dirty="0" smtClean="0"/>
              <a:t>						</a:t>
            </a:r>
            <a:endParaRPr lang="zh-TW" altLang="en-US" sz="2400" b="0" kern="0" dirty="0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Looking around the source code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00700" y="1066800"/>
            <a:ext cx="3543300" cy="27432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dirty="0" smtClean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ls *.c </a:t>
            </a:r>
            <a:r>
              <a:rPr lang="en-US" altLang="zh-TW" sz="2400" dirty="0"/>
              <a:t> 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None/>
            </a:pPr>
            <a:r>
              <a:rPr lang="en-US" altLang="zh-TW" sz="2400" dirty="0" smtClean="0">
                <a:solidFill>
                  <a:srgbClr val="FF0000"/>
                </a:solidFill>
              </a:rPr>
              <a:t>        </a:t>
            </a:r>
            <a:r>
              <a:rPr lang="en-US" altLang="zh-TW" sz="1800" dirty="0" smtClean="0">
                <a:solidFill>
                  <a:srgbClr val="FF0000"/>
                </a:solidFill>
              </a:rPr>
              <a:t> </a:t>
            </a:r>
            <a:r>
              <a:rPr lang="en-US" altLang="zh-TW" sz="12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</a:rPr>
              <a:t>ls </a:t>
            </a:r>
            <a:r>
              <a:rPr lang="en-US" altLang="zh-TW" sz="2400" dirty="0">
                <a:solidFill>
                  <a:srgbClr val="FF0000"/>
                </a:solidFill>
              </a:rPr>
              <a:t>*.c | </a:t>
            </a:r>
            <a:r>
              <a:rPr lang="en-US" altLang="zh-TW" sz="2400" dirty="0" err="1">
                <a:solidFill>
                  <a:srgbClr val="FF0000"/>
                </a:solidFill>
              </a:rPr>
              <a:t>wc</a:t>
            </a:r>
            <a:r>
              <a:rPr lang="en-US" altLang="zh-TW" sz="2400" dirty="0"/>
              <a:t> 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dirty="0" smtClean="0">
                <a:solidFill>
                  <a:srgbClr val="FF0000"/>
                </a:solidFill>
              </a:rPr>
              <a:t>                   </a:t>
            </a:r>
            <a:r>
              <a:rPr lang="en-US" altLang="zh-TW" sz="1800" dirty="0" smtClean="0">
                <a:solidFill>
                  <a:srgbClr val="FF0000"/>
                </a:solidFill>
              </a:rPr>
              <a:t> </a:t>
            </a:r>
            <a:r>
              <a:rPr lang="en-US" altLang="zh-TW" sz="1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</a:rPr>
              <a:t>ls </a:t>
            </a:r>
            <a:r>
              <a:rPr lang="en-US" altLang="zh-TW" sz="2400" dirty="0">
                <a:solidFill>
                  <a:srgbClr val="FF0000"/>
                </a:solidFill>
              </a:rPr>
              <a:t>*/*.c </a:t>
            </a:r>
            <a:endParaRPr lang="en-US" altLang="zh-TW" sz="2400" dirty="0"/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endParaRPr lang="en-US" altLang="zh-TW" sz="2400" dirty="0" smtClean="0"/>
          </a:p>
          <a:p>
            <a:pPr algn="r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endParaRPr lang="en-US" altLang="zh-TW" sz="2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</a:rPr>
              <a:t>                     </a:t>
            </a:r>
            <a:r>
              <a:rPr lang="en-US" altLang="zh-TW" sz="18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</a:rPr>
              <a:t>ls </a:t>
            </a:r>
            <a:r>
              <a:rPr lang="en-US" altLang="zh-TW" sz="2400" dirty="0">
                <a:solidFill>
                  <a:srgbClr val="FF0000"/>
                </a:solidFill>
              </a:rPr>
              <a:t>*/*/*.c</a:t>
            </a:r>
            <a:r>
              <a:rPr lang="en-US" altLang="zh-TW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18183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E978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E978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E978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E978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E978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E978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066800"/>
            <a:ext cx="8763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 smtClean="0">
                <a:solidFill>
                  <a:srgbClr val="777777"/>
                </a:solidFill>
              </a:rPr>
              <a:t>Show the .c files in this directory? Type: ls *.c  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 smtClean="0">
                <a:solidFill>
                  <a:srgbClr val="777777"/>
                </a:solidFill>
              </a:rPr>
              <a:t>How many .c files are in this directory? Type: ls *.c | </a:t>
            </a:r>
            <a:r>
              <a:rPr lang="en-US" altLang="zh-TW" sz="2400" b="0" kern="0" dirty="0" err="1" smtClean="0">
                <a:solidFill>
                  <a:srgbClr val="777777"/>
                </a:solidFill>
              </a:rPr>
              <a:t>wc</a:t>
            </a:r>
            <a:r>
              <a:rPr lang="en-US" altLang="zh-TW" sz="2400" b="0" kern="0" dirty="0" smtClean="0">
                <a:solidFill>
                  <a:srgbClr val="777777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 smtClean="0">
                <a:solidFill>
                  <a:srgbClr val="777777"/>
                </a:solidFill>
              </a:rPr>
              <a:t>Show the .c files exactly one directory inside? Type: ls */*.c 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 smtClean="0">
                <a:solidFill>
                  <a:srgbClr val="777777"/>
                </a:solidFill>
              </a:rPr>
              <a:t>How many .c files are exactly one directory inside? Type: </a:t>
            </a:r>
          </a:p>
          <a:p>
            <a:pPr algn="r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en-US" altLang="zh-TW" sz="2400" b="0" kern="0" dirty="0" smtClean="0">
                <a:solidFill>
                  <a:srgbClr val="777777"/>
                </a:solidFill>
              </a:rPr>
              <a:t>						                    </a:t>
            </a:r>
            <a:r>
              <a:rPr lang="en-US" altLang="zh-TW" sz="2400" b="0" kern="0" dirty="0" smtClean="0">
                <a:solidFill>
                  <a:srgbClr val="FE978C"/>
                </a:solidFill>
              </a:rPr>
              <a:t>ls */*.c | </a:t>
            </a:r>
            <a:r>
              <a:rPr lang="en-US" altLang="zh-TW" sz="2400" b="0" kern="0" dirty="0" err="1" smtClean="0">
                <a:solidFill>
                  <a:srgbClr val="FE978C"/>
                </a:solidFill>
              </a:rPr>
              <a:t>wc</a:t>
            </a:r>
            <a:r>
              <a:rPr lang="en-US" altLang="zh-TW" sz="2400" b="0" kern="0" dirty="0" smtClean="0">
                <a:solidFill>
                  <a:srgbClr val="777777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 smtClean="0">
                <a:solidFill>
                  <a:srgbClr val="777777"/>
                </a:solidFill>
              </a:rPr>
              <a:t>Show the .c files exactly two directories inside? Type: ls */*/*.c 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 smtClean="0">
                <a:solidFill>
                  <a:srgbClr val="777777"/>
                </a:solidFill>
              </a:rPr>
              <a:t>How many .c files are exactly two directories inside? Type:</a:t>
            </a:r>
          </a:p>
          <a:p>
            <a:pPr algn="r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en-US" altLang="zh-TW" sz="2400" b="0" kern="0" dirty="0" smtClean="0"/>
              <a:t>						                       </a:t>
            </a:r>
            <a:r>
              <a:rPr lang="en-US" altLang="zh-TW" sz="2400" b="0" kern="0" dirty="0" smtClean="0">
                <a:solidFill>
                  <a:srgbClr val="FE978C"/>
                </a:solidFill>
              </a:rPr>
              <a:t>ls */*/*.c | </a:t>
            </a:r>
            <a:r>
              <a:rPr lang="en-US" altLang="zh-TW" sz="2400" b="0" kern="0" dirty="0" err="1" smtClean="0">
                <a:solidFill>
                  <a:srgbClr val="FE978C"/>
                </a:solidFill>
              </a:rPr>
              <a:t>wc</a:t>
            </a:r>
            <a:endParaRPr lang="en-US" altLang="zh-TW" sz="2400" b="0" kern="0" dirty="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 smtClean="0"/>
              <a:t>Show all .c files inside this directory structure? Type:</a:t>
            </a:r>
          </a:p>
          <a:p>
            <a:pPr algn="r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en-US" altLang="zh-TW" sz="2400" b="0" kern="0" dirty="0" smtClean="0"/>
              <a:t>						        </a:t>
            </a:r>
            <a:r>
              <a:rPr lang="en-US" altLang="zh-TW" sz="2400" b="0" kern="0" dirty="0" smtClean="0">
                <a:solidFill>
                  <a:srgbClr val="FF0000"/>
                </a:solidFill>
              </a:rPr>
              <a:t>find . -name "*.c"</a:t>
            </a:r>
            <a:endParaRPr lang="en-US" altLang="zh-TW" sz="2400" b="0" kern="0" dirty="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 smtClean="0"/>
              <a:t>How many total .c files inside this directory structure: Type:</a:t>
            </a:r>
          </a:p>
          <a:p>
            <a:pPr algn="r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en-US" altLang="zh-TW" sz="2400" b="0" kern="0" dirty="0" smtClean="0"/>
              <a:t>						       </a:t>
            </a:r>
            <a:r>
              <a:rPr lang="en-US" altLang="zh-TW" sz="2400" b="0" kern="0" dirty="0" smtClean="0">
                <a:solidFill>
                  <a:srgbClr val="FF0000"/>
                </a:solidFill>
              </a:rPr>
              <a:t>find . -name "*.c" | </a:t>
            </a:r>
            <a:r>
              <a:rPr lang="en-US" altLang="zh-TW" sz="2400" b="0" kern="0" dirty="0" err="1" smtClean="0">
                <a:solidFill>
                  <a:srgbClr val="FF0000"/>
                </a:solidFill>
              </a:rPr>
              <a:t>wc</a:t>
            </a:r>
            <a:endParaRPr lang="en-US" altLang="zh-TW" sz="2400" b="0" kern="0" dirty="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 smtClean="0"/>
              <a:t>How would you do these things in Windows? </a:t>
            </a:r>
            <a:r>
              <a:rPr lang="en-US" altLang="zh-TW" sz="2400" b="0" kern="0" dirty="0" smtClean="0">
                <a:solidFill>
                  <a:srgbClr val="FF0000"/>
                </a:solidFill>
              </a:rPr>
              <a:t>You wouldn't. </a:t>
            </a:r>
            <a:endParaRPr lang="zh-TW" altLang="en-US" sz="2400" b="0" kern="0" dirty="0">
              <a:solidFill>
                <a:srgbClr val="FF0000"/>
              </a:solidFill>
            </a:endParaRP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Looking around the source code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00700" y="1066800"/>
            <a:ext cx="3771900" cy="27432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dirty="0" smtClean="0">
                <a:solidFill>
                  <a:srgbClr val="FE978C"/>
                </a:solidFill>
              </a:rPr>
              <a:t> </a:t>
            </a:r>
            <a:r>
              <a:rPr lang="en-US" altLang="zh-TW" sz="2400" dirty="0">
                <a:solidFill>
                  <a:srgbClr val="FE978C"/>
                </a:solidFill>
              </a:rPr>
              <a:t>ls *.c  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None/>
            </a:pPr>
            <a:r>
              <a:rPr lang="en-US" altLang="zh-TW" sz="2400" dirty="0" smtClean="0">
                <a:solidFill>
                  <a:srgbClr val="FE978C"/>
                </a:solidFill>
              </a:rPr>
              <a:t>        </a:t>
            </a:r>
            <a:r>
              <a:rPr lang="en-US" altLang="zh-TW" sz="1800" dirty="0" smtClean="0">
                <a:solidFill>
                  <a:srgbClr val="FE978C"/>
                </a:solidFill>
              </a:rPr>
              <a:t> </a:t>
            </a:r>
            <a:r>
              <a:rPr lang="en-US" altLang="zh-TW" sz="1200" dirty="0" smtClean="0">
                <a:solidFill>
                  <a:srgbClr val="FE978C"/>
                </a:solidFill>
              </a:rPr>
              <a:t> </a:t>
            </a:r>
            <a:r>
              <a:rPr lang="en-US" altLang="zh-TW" sz="2400" dirty="0" smtClean="0">
                <a:solidFill>
                  <a:srgbClr val="FE978C"/>
                </a:solidFill>
              </a:rPr>
              <a:t>ls </a:t>
            </a:r>
            <a:r>
              <a:rPr lang="en-US" altLang="zh-TW" sz="2400" dirty="0">
                <a:solidFill>
                  <a:srgbClr val="FE978C"/>
                </a:solidFill>
              </a:rPr>
              <a:t>*.c | </a:t>
            </a:r>
            <a:r>
              <a:rPr lang="en-US" altLang="zh-TW" sz="2400" dirty="0" err="1">
                <a:solidFill>
                  <a:srgbClr val="FE978C"/>
                </a:solidFill>
              </a:rPr>
              <a:t>wc</a:t>
            </a:r>
            <a:r>
              <a:rPr lang="en-US" altLang="zh-TW" sz="2400" dirty="0">
                <a:solidFill>
                  <a:srgbClr val="FE978C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dirty="0" smtClean="0">
                <a:solidFill>
                  <a:srgbClr val="FE978C"/>
                </a:solidFill>
              </a:rPr>
              <a:t>                   </a:t>
            </a:r>
            <a:r>
              <a:rPr lang="en-US" altLang="zh-TW" sz="1800" dirty="0" smtClean="0">
                <a:solidFill>
                  <a:srgbClr val="FE978C"/>
                </a:solidFill>
              </a:rPr>
              <a:t> </a:t>
            </a:r>
            <a:r>
              <a:rPr lang="en-US" altLang="zh-TW" sz="1400" dirty="0" smtClean="0">
                <a:solidFill>
                  <a:srgbClr val="FE978C"/>
                </a:solidFill>
              </a:rPr>
              <a:t> </a:t>
            </a:r>
            <a:r>
              <a:rPr lang="en-US" altLang="zh-TW" sz="2400" dirty="0" smtClean="0">
                <a:solidFill>
                  <a:srgbClr val="FE978C"/>
                </a:solidFill>
              </a:rPr>
              <a:t>ls </a:t>
            </a:r>
            <a:r>
              <a:rPr lang="en-US" altLang="zh-TW" sz="2400" dirty="0">
                <a:solidFill>
                  <a:srgbClr val="FE978C"/>
                </a:solidFill>
              </a:rPr>
              <a:t>*/*.c 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endParaRPr lang="en-US" altLang="zh-TW" sz="2400" dirty="0">
              <a:solidFill>
                <a:srgbClr val="FE978C"/>
              </a:solidFill>
            </a:endParaRPr>
          </a:p>
          <a:p>
            <a:pPr algn="r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endParaRPr lang="en-US" altLang="zh-TW" sz="2400" dirty="0">
              <a:solidFill>
                <a:srgbClr val="FE978C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dirty="0">
                <a:solidFill>
                  <a:srgbClr val="FE978C"/>
                </a:solidFill>
              </a:rPr>
              <a:t> </a:t>
            </a:r>
            <a:r>
              <a:rPr lang="en-US" altLang="zh-TW" sz="2400" dirty="0" smtClean="0">
                <a:solidFill>
                  <a:srgbClr val="FE978C"/>
                </a:solidFill>
              </a:rPr>
              <a:t>                     </a:t>
            </a:r>
            <a:r>
              <a:rPr lang="en-US" altLang="zh-TW" sz="1800" dirty="0" smtClean="0">
                <a:solidFill>
                  <a:srgbClr val="FE978C"/>
                </a:solidFill>
              </a:rPr>
              <a:t> </a:t>
            </a:r>
            <a:r>
              <a:rPr lang="en-US" altLang="zh-TW" sz="2400" dirty="0" smtClean="0">
                <a:solidFill>
                  <a:srgbClr val="FE978C"/>
                </a:solidFill>
              </a:rPr>
              <a:t>ls </a:t>
            </a:r>
            <a:r>
              <a:rPr lang="en-US" altLang="zh-TW" sz="2400" dirty="0">
                <a:solidFill>
                  <a:srgbClr val="FE978C"/>
                </a:solidFill>
              </a:rPr>
              <a:t>*/*/*.c </a:t>
            </a:r>
          </a:p>
        </p:txBody>
      </p:sp>
    </p:spTree>
    <p:extLst>
      <p:ext uri="{BB962C8B-B14F-4D97-AF65-F5344CB8AC3E}">
        <p14:creationId xmlns:p14="http://schemas.microsoft.com/office/powerpoint/2010/main" val="8528803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E978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E978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Remember this slide?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705600" cy="563880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history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  135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ls A*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136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137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138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history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362200" y="838200"/>
            <a:ext cx="4343400" cy="914400"/>
          </a:xfrm>
          <a:prstGeom prst="wedgeRoundRectCallout">
            <a:avLst>
              <a:gd name="adj1" fmla="val -10634"/>
              <a:gd name="adj2" fmla="val 5041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Let’s throw away the parts that don’t matter for </a:t>
            </a:r>
            <a:r>
              <a:rPr lang="en-US" altLang="zh-TW" sz="2400" dirty="0" smtClean="0">
                <a:solidFill>
                  <a:srgbClr val="000000"/>
                </a:solidFill>
              </a:rPr>
              <a:t>the current point...</a:t>
            </a:r>
            <a:endParaRPr lang="en-US" altLang="zh-TW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374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Remember this slide?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705600" cy="563880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/>
              <a:t>%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l &lt; 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/>
              <a:t>%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f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history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/>
              <a:t>% </a:t>
            </a:r>
            <a:r>
              <a:rPr lang="en-US" altLang="zh-TW" sz="2800" b="1" dirty="0">
                <a:latin typeface="High Tower Text" pitchFamily="18" charset="0"/>
              </a:rPr>
              <a:t>cat tempfile</a:t>
            </a:r>
            <a:r>
              <a:rPr lang="en-US" altLang="zh-TW" sz="2400" b="1" dirty="0">
                <a:latin typeface="Times New Roman" pitchFamily="18" charset="0"/>
              </a:rPr>
              <a:t>3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</a:t>
            </a:r>
            <a:r>
              <a:rPr lang="en-US" altLang="zh-TW" sz="2800" dirty="0">
                <a:latin typeface="Times New Roman" pitchFamily="18" charset="0"/>
              </a:rPr>
              <a:t>  135</a:t>
            </a:r>
            <a:r>
              <a:rPr lang="en-US" altLang="zh-TW" sz="2800" b="1" dirty="0">
                <a:latin typeface="High Tower Text" pitchFamily="18" charset="0"/>
              </a:rPr>
              <a:t>  ls A* 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  </a:t>
            </a:r>
            <a:r>
              <a:rPr lang="en-US" altLang="zh-TW" sz="2800" dirty="0">
                <a:latin typeface="Times New Roman" pitchFamily="18" charset="0"/>
              </a:rPr>
              <a:t>136 -</a:t>
            </a:r>
            <a:r>
              <a:rPr lang="en-US" altLang="zh-TW" sz="2800" b="1" dirty="0">
                <a:latin typeface="High Tower Text" pitchFamily="18" charset="0"/>
              </a:rPr>
              <a:t>l &lt;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  </a:t>
            </a:r>
            <a:r>
              <a:rPr lang="en-US" altLang="zh-TW" sz="2800" dirty="0">
                <a:latin typeface="Times New Roman" pitchFamily="18" charset="0"/>
              </a:rPr>
              <a:t>137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f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  </a:t>
            </a:r>
            <a:r>
              <a:rPr lang="en-US" altLang="zh-TW" sz="2800" dirty="0">
                <a:latin typeface="Times New Roman" pitchFamily="18" charset="0"/>
              </a:rPr>
              <a:t>138 </a:t>
            </a:r>
            <a:r>
              <a:rPr lang="en-US" altLang="zh-TW" sz="2800" b="1" dirty="0">
                <a:latin typeface="High Tower Text" pitchFamily="18" charset="0"/>
              </a:rPr>
              <a:t> history &gt; tempfile</a:t>
            </a:r>
            <a:r>
              <a:rPr lang="en-US" altLang="zh-TW" sz="2400" b="1" dirty="0">
                <a:latin typeface="Times New Roman" pitchFamily="18" charset="0"/>
              </a:rPr>
              <a:t>2</a:t>
            </a:r>
            <a:endParaRPr lang="zh-TW" altLang="en-US" sz="2400" b="1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362200" y="838200"/>
            <a:ext cx="4343400" cy="914400"/>
          </a:xfrm>
          <a:prstGeom prst="wedgeRoundRectCallout">
            <a:avLst>
              <a:gd name="adj1" fmla="val -10634"/>
              <a:gd name="adj2" fmla="val 5041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Let’s throw away the parts that don’t matter for </a:t>
            </a:r>
            <a:r>
              <a:rPr lang="en-US" altLang="zh-TW" sz="2400" dirty="0" smtClean="0">
                <a:solidFill>
                  <a:srgbClr val="000000"/>
                </a:solidFill>
              </a:rPr>
              <a:t>the current point...</a:t>
            </a:r>
            <a:endParaRPr lang="en-US" altLang="zh-TW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768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728192" y="1676400"/>
            <a:ext cx="5364088" cy="5181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/home/Me/start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</a:t>
            </a: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home/Me/start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start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spc="-170" dirty="0" smtClean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spc="-170" dirty="0" smtClean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dirty="0">
              <a:solidFill>
                <a:srgbClr val="FF33CC"/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524000" y="1676400"/>
            <a:ext cx="57912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 err="1">
                <a:solidFill>
                  <a:srgbClr val="0033CC"/>
                </a:solidFill>
              </a:rPr>
              <a:t>basename</a:t>
            </a:r>
            <a:endParaRPr lang="en-US" altLang="zh-TW" sz="5400" b="1" dirty="0">
              <a:solidFill>
                <a:srgbClr val="0033CC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780635" y="2759649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226799" y="3429000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06158" y="4105785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450071" y="4789125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95000"/>
              </a:lnSpc>
              <a:buFontTx/>
              <a:buNone/>
            </a:pPr>
            <a:r>
              <a:rPr lang="en-US" altLang="zh-TW" sz="4400" kern="0" dirty="0" err="1" smtClean="0">
                <a:solidFill>
                  <a:srgbClr val="FF0000"/>
                </a:solidFill>
                <a:latin typeface="High Tower Text" pitchFamily="18" charset="0"/>
              </a:rPr>
              <a:t>basename</a:t>
            </a:r>
            <a:r>
              <a:rPr lang="en-US" altLang="zh-TW" b="0" kern="0" dirty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dirty="0" smtClean="0">
                <a:solidFill>
                  <a:srgbClr val="FF0000"/>
                </a:solidFill>
                <a:latin typeface="Times New Roman" pitchFamily="18" charset="0"/>
              </a:rPr>
              <a:t>prints the end part of the argument sent to it. If that argument is the directory path, then it prints the directory name.</a:t>
            </a:r>
            <a:endParaRPr lang="en-US" altLang="zh-TW" b="0" kern="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5029200" y="4648200"/>
            <a:ext cx="3886200" cy="1752600"/>
          </a:xfrm>
          <a:prstGeom prst="wedgeRoundRectCallout">
            <a:avLst>
              <a:gd name="adj1" fmla="val -66971"/>
              <a:gd name="adj2" fmla="val -4024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b="0" spc="-20" dirty="0" smtClean="0">
                <a:solidFill>
                  <a:srgbClr val="000000"/>
                </a:solidFill>
              </a:rPr>
              <a:t>We will learn </a:t>
            </a:r>
            <a:r>
              <a:rPr lang="en-US" altLang="zh-TW" sz="2400" spc="-20" dirty="0" smtClean="0">
                <a:solidFill>
                  <a:srgbClr val="FF33CC"/>
                </a:solidFill>
              </a:rPr>
              <a:t>this syntax </a:t>
            </a:r>
            <a:r>
              <a:rPr lang="en-US" altLang="zh-TW" sz="2400" b="0" spc="-20" dirty="0" smtClean="0">
                <a:solidFill>
                  <a:srgbClr val="000000"/>
                </a:solidFill>
              </a:rPr>
              <a:t>later today. What it does is</a:t>
            </a:r>
            <a:r>
              <a:rPr lang="en-US" altLang="zh-TW" sz="2400" b="0" dirty="0" smtClean="0">
                <a:solidFill>
                  <a:srgbClr val="000000"/>
                </a:solidFill>
              </a:rPr>
              <a:t> </a:t>
            </a:r>
            <a:r>
              <a:rPr lang="en-US" altLang="zh-TW" sz="2400" b="0" spc="-50" dirty="0" smtClean="0">
                <a:solidFill>
                  <a:srgbClr val="000000"/>
                </a:solidFill>
              </a:rPr>
              <a:t>turn </a:t>
            </a:r>
            <a:r>
              <a:rPr lang="en-US" altLang="zh-TW" sz="2400" b="0" spc="-50" dirty="0" smtClean="0"/>
              <a:t>the</a:t>
            </a:r>
            <a:r>
              <a:rPr lang="en-US" altLang="zh-TW" sz="2400" spc="-50" dirty="0" smtClean="0">
                <a:solidFill>
                  <a:srgbClr val="FF3300"/>
                </a:solidFill>
              </a:rPr>
              <a:t> </a:t>
            </a:r>
            <a:r>
              <a:rPr lang="en-US" altLang="zh-TW" sz="2400" spc="-50" dirty="0" err="1" smtClean="0">
                <a:solidFill>
                  <a:srgbClr val="FF3300"/>
                </a:solidFill>
              </a:rPr>
              <a:t>pwd</a:t>
            </a:r>
            <a:r>
              <a:rPr lang="en-US" altLang="zh-TW" sz="2400" spc="-50" dirty="0" smtClean="0">
                <a:solidFill>
                  <a:srgbClr val="FF3300"/>
                </a:solidFill>
              </a:rPr>
              <a:t> result </a:t>
            </a:r>
            <a:r>
              <a:rPr lang="en-US" altLang="zh-TW" sz="2400" b="0" spc="-50" dirty="0" smtClean="0"/>
              <a:t>into an</a:t>
            </a:r>
            <a:r>
              <a:rPr lang="en-US" altLang="zh-TW" sz="2400" spc="-50" dirty="0" smtClean="0">
                <a:solidFill>
                  <a:srgbClr val="FF33CC"/>
                </a:solidFill>
              </a:rPr>
              <a:t> </a:t>
            </a:r>
            <a:r>
              <a:rPr lang="en-US" altLang="zh-TW" sz="2400" spc="-20" dirty="0" smtClean="0">
                <a:solidFill>
                  <a:srgbClr val="0066CC"/>
                </a:solidFill>
              </a:rPr>
              <a:t>argument</a:t>
            </a:r>
            <a:r>
              <a:rPr lang="en-US" altLang="zh-TW" sz="2400" b="0" spc="-20" dirty="0" smtClean="0"/>
              <a:t> to </a:t>
            </a:r>
            <a:r>
              <a:rPr lang="en-US" altLang="zh-TW" sz="2400" b="0" spc="-20" dirty="0" err="1" smtClean="0"/>
              <a:t>basename</a:t>
            </a:r>
            <a:r>
              <a:rPr lang="en-US" altLang="zh-TW" sz="2400" b="0" spc="-20" dirty="0" smtClean="0"/>
              <a:t>.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181600" y="5181600"/>
            <a:ext cx="3581400" cy="1066800"/>
            <a:chOff x="5181600" y="5181600"/>
            <a:chExt cx="3581400" cy="10668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5181600" y="5562600"/>
              <a:ext cx="3581400" cy="685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rgbClr val="BBE0E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705600" y="5181600"/>
              <a:ext cx="2057400" cy="685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rgbClr val="BBE0E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50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Remember this slide?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2286000"/>
            <a:ext cx="6705600" cy="434340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history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/>
              <a:t>% </a:t>
            </a:r>
            <a:r>
              <a:rPr lang="en-US" altLang="zh-TW" sz="2800" b="1" dirty="0">
                <a:latin typeface="High Tower Text" pitchFamily="18" charset="0"/>
              </a:rPr>
              <a:t>cat tempfile</a:t>
            </a:r>
            <a:r>
              <a:rPr lang="en-US" altLang="zh-TW" sz="2400" b="1" dirty="0">
                <a:latin typeface="Times New Roman" pitchFamily="18" charset="0"/>
              </a:rPr>
              <a:t>3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</a:t>
            </a:r>
            <a:r>
              <a:rPr lang="en-US" altLang="zh-TW" sz="2800" dirty="0">
                <a:latin typeface="Times New Roman" pitchFamily="18" charset="0"/>
              </a:rPr>
              <a:t>  135</a:t>
            </a:r>
            <a:r>
              <a:rPr lang="en-US" altLang="zh-TW" sz="2800" b="1" dirty="0">
                <a:latin typeface="High Tower Text" pitchFamily="18" charset="0"/>
              </a:rPr>
              <a:t>  ls A* &gt; 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  </a:t>
            </a:r>
            <a:r>
              <a:rPr lang="en-US" altLang="zh-TW" sz="2800" dirty="0">
                <a:latin typeface="Times New Roman" pitchFamily="18" charset="0"/>
              </a:rPr>
              <a:t>136 -</a:t>
            </a:r>
            <a:r>
              <a:rPr lang="en-US" altLang="zh-TW" sz="2800" b="1" dirty="0">
                <a:latin typeface="High Tower Text" pitchFamily="18" charset="0"/>
              </a:rPr>
              <a:t>l &lt; 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  </a:t>
            </a:r>
            <a:r>
              <a:rPr lang="en-US" altLang="zh-TW" sz="2800" dirty="0">
                <a:latin typeface="Times New Roman" pitchFamily="18" charset="0"/>
              </a:rPr>
              <a:t>137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f 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  </a:t>
            </a:r>
            <a:r>
              <a:rPr lang="en-US" altLang="zh-TW" sz="2800" dirty="0">
                <a:latin typeface="Times New Roman" pitchFamily="18" charset="0"/>
              </a:rPr>
              <a:t>138 </a:t>
            </a:r>
            <a:r>
              <a:rPr lang="en-US" altLang="zh-TW" sz="2800" b="1" dirty="0">
                <a:latin typeface="High Tower Text" pitchFamily="18" charset="0"/>
              </a:rPr>
              <a:t> history &gt; tempfile</a:t>
            </a:r>
            <a:r>
              <a:rPr lang="en-US" altLang="zh-TW" sz="2400" b="1" dirty="0">
                <a:latin typeface="Times New Roman" pitchFamily="18" charset="0"/>
              </a:rPr>
              <a:t>2</a:t>
            </a:r>
            <a:endParaRPr lang="zh-TW" altLang="en-US" sz="2400" b="1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362200" y="838200"/>
            <a:ext cx="4343400" cy="914400"/>
          </a:xfrm>
          <a:prstGeom prst="wedgeRoundRectCallout">
            <a:avLst>
              <a:gd name="adj1" fmla="val -10634"/>
              <a:gd name="adj2" fmla="val 5041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Let’s throw away the parts that don’t matter for </a:t>
            </a:r>
            <a:r>
              <a:rPr lang="en-US" altLang="zh-TW" sz="2400" dirty="0" smtClean="0">
                <a:solidFill>
                  <a:srgbClr val="000000"/>
                </a:solidFill>
              </a:rPr>
              <a:t>the current point...</a:t>
            </a:r>
            <a:endParaRPr lang="en-US" altLang="zh-TW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866576"/>
      </p:ext>
    </p:extLst>
  </p:cSld>
  <p:clrMapOvr>
    <a:masterClrMapping/>
  </p:clrMapOvr>
  <p:transition advTm="300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Remember this slide?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3124200"/>
            <a:ext cx="6705600" cy="350520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history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>
                <a:latin typeface="Times New Roman" pitchFamily="18" charset="0"/>
              </a:rPr>
              <a:t>136 -</a:t>
            </a:r>
            <a:r>
              <a:rPr lang="en-US" altLang="zh-TW" sz="2800" b="1" dirty="0">
                <a:latin typeface="High Tower Text" pitchFamily="18" charset="0"/>
              </a:rPr>
              <a:t>l &lt; 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  </a:t>
            </a:r>
            <a:r>
              <a:rPr lang="en-US" altLang="zh-TW" sz="2800" dirty="0">
                <a:latin typeface="Times New Roman" pitchFamily="18" charset="0"/>
              </a:rPr>
              <a:t>137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f 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  </a:t>
            </a:r>
            <a:r>
              <a:rPr lang="en-US" altLang="zh-TW" sz="2800" dirty="0">
                <a:latin typeface="Times New Roman" pitchFamily="18" charset="0"/>
              </a:rPr>
              <a:t>138 </a:t>
            </a:r>
            <a:r>
              <a:rPr lang="en-US" altLang="zh-TW" sz="2800" b="1" dirty="0">
                <a:latin typeface="High Tower Text" pitchFamily="18" charset="0"/>
              </a:rPr>
              <a:t> history &gt; tempfile</a:t>
            </a:r>
            <a:r>
              <a:rPr lang="en-US" altLang="zh-TW" sz="2400" b="1" dirty="0">
                <a:latin typeface="Times New Roman" pitchFamily="18" charset="0"/>
              </a:rPr>
              <a:t>2</a:t>
            </a:r>
            <a:endParaRPr lang="zh-TW" altLang="en-US" sz="2400" b="1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>
                <a:solidFill>
                  <a:srgbClr val="FFFFFF"/>
                </a:solidFill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362200" y="838200"/>
            <a:ext cx="4343400" cy="914400"/>
          </a:xfrm>
          <a:prstGeom prst="wedgeRoundRectCallout">
            <a:avLst>
              <a:gd name="adj1" fmla="val -10634"/>
              <a:gd name="adj2" fmla="val 5041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Let’s throw away the parts that don’t matter for </a:t>
            </a:r>
            <a:r>
              <a:rPr lang="en-US" altLang="zh-TW" sz="2400" dirty="0" smtClean="0">
                <a:solidFill>
                  <a:srgbClr val="000000"/>
                </a:solidFill>
              </a:rPr>
              <a:t>the current point...</a:t>
            </a:r>
            <a:endParaRPr lang="en-US" altLang="zh-TW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07159"/>
      </p:ext>
    </p:extLst>
  </p:cSld>
  <p:clrMapOvr>
    <a:masterClrMapping/>
  </p:clrMapOvr>
  <p:transition advTm="300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33CC"/>
                </a:solidFill>
              </a:rPr>
              <a:t>Remember this slide?</a:t>
            </a:r>
            <a:endParaRPr lang="en-US" altLang="zh-TW" dirty="0">
              <a:solidFill>
                <a:srgbClr val="0033CC"/>
              </a:solidFill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3962400"/>
            <a:ext cx="6705600" cy="266700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history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>
                <a:latin typeface="Times New Roman" pitchFamily="18" charset="0"/>
              </a:rPr>
              <a:t>138 </a:t>
            </a:r>
            <a:r>
              <a:rPr lang="en-US" altLang="zh-TW" sz="2800" b="1" dirty="0">
                <a:latin typeface="High Tower Text" pitchFamily="18" charset="0"/>
              </a:rPr>
              <a:t> history &gt; tempfile</a:t>
            </a:r>
            <a:r>
              <a:rPr lang="en-US" altLang="zh-TW" sz="2400" b="1" dirty="0">
                <a:latin typeface="Times New Roman" pitchFamily="18" charset="0"/>
              </a:rPr>
              <a:t>2</a:t>
            </a:r>
            <a:endParaRPr lang="zh-TW" altLang="en-US" sz="2400" b="1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362200" y="838200"/>
            <a:ext cx="4343400" cy="914400"/>
          </a:xfrm>
          <a:prstGeom prst="wedgeRoundRectCallout">
            <a:avLst>
              <a:gd name="adj1" fmla="val -10634"/>
              <a:gd name="adj2" fmla="val 5041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Let’s throw away the parts that don’t matter for </a:t>
            </a:r>
            <a:r>
              <a:rPr lang="en-US" altLang="zh-TW" sz="2400" dirty="0" smtClean="0">
                <a:solidFill>
                  <a:srgbClr val="000000"/>
                </a:solidFill>
              </a:rPr>
              <a:t>the current point...</a:t>
            </a:r>
            <a:endParaRPr lang="en-US" altLang="zh-TW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205422"/>
      </p:ext>
    </p:extLst>
  </p:cSld>
  <p:clrMapOvr>
    <a:masterClrMapping/>
  </p:clrMapOvr>
  <p:transition advTm="300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4000" b="0" kern="0">
                <a:solidFill>
                  <a:srgbClr val="0033CC"/>
                </a:solidFill>
              </a:rPr>
              <a:t>Remember this slide?</a:t>
            </a:r>
            <a:endParaRPr lang="en-US" altLang="zh-TW" b="0" kern="0" dirty="0">
              <a:solidFill>
                <a:srgbClr val="0033CC"/>
              </a:solidFill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19672" y="-27384"/>
            <a:ext cx="5796136" cy="1159024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zh-TW" sz="4000" dirty="0" smtClean="0">
                <a:solidFill>
                  <a:srgbClr val="0033CC"/>
                </a:solidFill>
              </a:rPr>
              <a:t>How would you do it </a:t>
            </a:r>
            <a:br>
              <a:rPr lang="en-US" altLang="zh-TW" sz="4000" dirty="0" smtClean="0">
                <a:solidFill>
                  <a:srgbClr val="0033CC"/>
                </a:solidFill>
              </a:rPr>
            </a:br>
            <a:r>
              <a:rPr lang="en-US" altLang="zh-TW" sz="4000" dirty="0" smtClean="0">
                <a:solidFill>
                  <a:srgbClr val="0033CC"/>
                </a:solidFill>
              </a:rPr>
              <a:t>with pipes?</a:t>
            </a:r>
            <a:endParaRPr lang="en-US" altLang="zh-TW" dirty="0">
              <a:solidFill>
                <a:srgbClr val="0033CC"/>
              </a:solidFill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4509120"/>
            <a:ext cx="6705600" cy="212028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history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rgbClr val="FFFFFF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400" y="2636912"/>
            <a:ext cx="8915400" cy="457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history |tail </a:t>
            </a:r>
            <a:r>
              <a:rPr lang="en-US" altLang="zh-TW" sz="2800" b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-</a:t>
            </a:r>
            <a:r>
              <a:rPr lang="en-US" altLang="zh-TW" sz="24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|head </a:t>
            </a:r>
            <a:r>
              <a:rPr lang="en-US" altLang="zh-TW" sz="2800" b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-</a:t>
            </a:r>
            <a:r>
              <a:rPr lang="en-US" altLang="zh-TW" sz="24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3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|cut 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complement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c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</a:t>
            </a:r>
            <a:r>
              <a:rPr lang="en-US" altLang="zh-TW" sz="28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</a:rPr>
              <a:t>&gt;</a:t>
            </a:r>
            <a:r>
              <a:rPr lang="en-US" altLang="zh-TW" sz="26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tempfile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zh-TW" sz="2600" dirty="0">
              <a:solidFill>
                <a:srgbClr val="FFFFFF">
                  <a:lumMod val="95000"/>
                </a:srgbClr>
              </a:solidFill>
              <a:latin typeface="Times New Roman" pitchFamily="18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2362200" y="838200"/>
            <a:ext cx="4343400" cy="914400"/>
          </a:xfrm>
          <a:prstGeom prst="wedgeRoundRectCallout">
            <a:avLst>
              <a:gd name="adj1" fmla="val -10634"/>
              <a:gd name="adj2" fmla="val 5041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Let’s throw away the parts that don’t matter for </a:t>
            </a:r>
            <a:r>
              <a:rPr lang="en-US" altLang="zh-TW" sz="2400" dirty="0" smtClean="0">
                <a:solidFill>
                  <a:srgbClr val="000000"/>
                </a:solidFill>
              </a:rPr>
              <a:t>the current point...</a:t>
            </a:r>
            <a:endParaRPr lang="en-US" altLang="zh-TW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59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6" grpId="0" animBg="1"/>
      <p:bldP spid="9" grpId="0" animBg="1"/>
      <p:bldP spid="11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19672" y="-27384"/>
            <a:ext cx="5796136" cy="1159024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zh-TW" sz="4000" dirty="0" smtClean="0">
                <a:solidFill>
                  <a:srgbClr val="0033CC"/>
                </a:solidFill>
              </a:rPr>
              <a:t>How would you do it </a:t>
            </a:r>
            <a:br>
              <a:rPr lang="en-US" altLang="zh-TW" sz="4000" dirty="0" smtClean="0">
                <a:solidFill>
                  <a:srgbClr val="0033CC"/>
                </a:solidFill>
              </a:rPr>
            </a:br>
            <a:r>
              <a:rPr lang="en-US" altLang="zh-TW" sz="4000" dirty="0" smtClean="0">
                <a:solidFill>
                  <a:srgbClr val="0033CC"/>
                </a:solidFill>
              </a:rPr>
              <a:t>with pipes?</a:t>
            </a:r>
            <a:endParaRPr lang="en-US" altLang="zh-TW" dirty="0">
              <a:solidFill>
                <a:srgbClr val="0033CC"/>
              </a:solidFill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4509120"/>
            <a:ext cx="6705600" cy="212028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history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rgbClr val="FFFFFF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400" y="2636912"/>
            <a:ext cx="8915400" cy="457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history |tail </a:t>
            </a:r>
            <a:r>
              <a:rPr lang="en-US" altLang="zh-TW" sz="2800" b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-</a:t>
            </a:r>
            <a:r>
              <a:rPr lang="en-US" altLang="zh-TW" sz="24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|head </a:t>
            </a:r>
            <a:r>
              <a:rPr lang="en-US" altLang="zh-TW" sz="2800" b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-</a:t>
            </a:r>
            <a:r>
              <a:rPr lang="en-US" altLang="zh-TW" sz="24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3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|cut 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complement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c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</a:t>
            </a:r>
            <a:r>
              <a:rPr lang="en-US" altLang="zh-TW" sz="28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</a:rPr>
              <a:t>&gt;</a:t>
            </a:r>
            <a:r>
              <a:rPr lang="en-US" altLang="zh-TW" sz="26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tempfile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zh-TW" sz="2600" dirty="0">
              <a:solidFill>
                <a:srgbClr val="FFFFFF">
                  <a:lumMod val="95000"/>
                </a:srgbClr>
              </a:solidFill>
              <a:latin typeface="Times New Roman" pitchFamily="18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796136" cy="133880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4000" b="0" kern="0" dirty="0" smtClean="0">
                <a:solidFill>
                  <a:srgbClr val="0033CC"/>
                </a:solidFill>
              </a:rPr>
              <a:t>See how much simpler pipes are to write?</a:t>
            </a:r>
            <a:endParaRPr lang="en-US" altLang="zh-TW" b="0" kern="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9299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  <a:endParaRPr lang="en-US" altLang="en-US" dirty="0" smtClean="0">
              <a:solidFill>
                <a:srgbClr val="0033CC"/>
              </a:solidFill>
            </a:endParaRP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186198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/>
                <a:gridCol w="7010400"/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8F75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190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  <a:endParaRPr lang="en-US" altLang="en-US" dirty="0" smtClean="0">
              <a:solidFill>
                <a:srgbClr val="0033CC"/>
              </a:solidFill>
            </a:endParaRP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078651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/>
                <a:gridCol w="7010400"/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8F75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5473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2667000" y="457200"/>
            <a:ext cx="1625600" cy="3017838"/>
            <a:chOff x="2667000" y="457200"/>
            <a:chExt cx="1625766" cy="3017837"/>
          </a:xfrm>
        </p:grpSpPr>
        <p:sp>
          <p:nvSpPr>
            <p:cNvPr id="55306" name="Rectangle 8"/>
            <p:cNvSpPr>
              <a:spLocks noChangeArrowheads="1"/>
            </p:cNvSpPr>
            <p:nvPr/>
          </p:nvSpPr>
          <p:spPr bwMode="auto">
            <a:xfrm>
              <a:off x="2667000" y="2828706"/>
              <a:ext cx="162576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600" b="0" dirty="0" err="1">
                  <a:solidFill>
                    <a:srgbClr val="000000"/>
                  </a:solidFill>
                  <a:latin typeface="High Tower Text" pitchFamily="18" charset="0"/>
                </a:rPr>
                <a:t>newfile</a:t>
              </a:r>
              <a:endParaRPr lang="en-US" altLang="zh-TW" b="0" dirty="0">
                <a:solidFill>
                  <a:srgbClr val="000000"/>
                </a:solidFill>
              </a:endParaRPr>
            </a:p>
          </p:txBody>
        </p:sp>
        <p:cxnSp>
          <p:nvCxnSpPr>
            <p:cNvPr id="55307" name="Straight Arrow Connector 12"/>
            <p:cNvCxnSpPr>
              <a:cxnSpLocks noChangeShapeType="1"/>
            </p:cNvCxnSpPr>
            <p:nvPr/>
          </p:nvCxnSpPr>
          <p:spPr bwMode="auto">
            <a:xfrm>
              <a:off x="3429000" y="457200"/>
              <a:ext cx="0" cy="2514600"/>
            </a:xfrm>
            <a:prstGeom prst="straightConnector1">
              <a:avLst/>
            </a:prstGeom>
            <a:noFill/>
            <a:ln w="76200" algn="ctr">
              <a:solidFill>
                <a:srgbClr val="66FF66"/>
              </a:solidFill>
              <a:round/>
              <a:headEnd/>
              <a:tailEnd type="arrow" w="med" len="med"/>
            </a:ln>
          </p:spPr>
        </p:cxnSp>
      </p:grpSp>
      <p:sp>
        <p:nvSpPr>
          <p:cNvPr id="3" name="Rectangle 2"/>
          <p:cNvSpPr/>
          <p:nvPr/>
        </p:nvSpPr>
        <p:spPr bwMode="auto">
          <a:xfrm>
            <a:off x="2209800" y="2895600"/>
            <a:ext cx="21336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5298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65238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</a:rPr>
              <a:t>The following command creates “</a:t>
            </a:r>
            <a:r>
              <a:rPr lang="en-US" altLang="zh-TW" dirty="0" err="1">
                <a:solidFill>
                  <a:schemeClr val="bg1"/>
                </a:solidFill>
              </a:rPr>
              <a:t>newfile</a:t>
            </a:r>
            <a:r>
              <a:rPr lang="en-US" altLang="zh-TW" dirty="0">
                <a:solidFill>
                  <a:schemeClr val="bg1"/>
                </a:solidFill>
              </a:rPr>
              <a:t>”, and places into it the same data that it passes to </a:t>
            </a:r>
            <a:r>
              <a:rPr lang="en-US" altLang="zh-TW" dirty="0" err="1">
                <a:solidFill>
                  <a:schemeClr val="bg1"/>
                </a:solidFill>
              </a:rPr>
              <a:t>wc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</a:p>
          <a:p>
            <a:pPr eaLnBrk="1" hangingPunct="1">
              <a:buFontTx/>
              <a:buNone/>
            </a:pPr>
            <a:r>
              <a:rPr lang="en-US" altLang="zh-TW" sz="3600" dirty="0">
                <a:solidFill>
                  <a:schemeClr val="bg1"/>
                </a:solidFill>
                <a:latin typeface="Verdana" pitchFamily="34" charset="0"/>
              </a:rPr>
              <a:t>		 </a:t>
            </a:r>
            <a:r>
              <a:rPr lang="en-US" altLang="zh-TW" sz="3600" dirty="0" err="1">
                <a:latin typeface="High Tower Text" pitchFamily="18" charset="0"/>
              </a:rPr>
              <a:t>ls</a:t>
            </a:r>
            <a:r>
              <a:rPr lang="en-US" altLang="zh-TW" sz="3600" dirty="0">
                <a:latin typeface="High Tower Text" pitchFamily="18" charset="0"/>
              </a:rPr>
              <a:t> |tee </a:t>
            </a:r>
            <a:r>
              <a:rPr lang="en-US" altLang="zh-TW" sz="3600" dirty="0" err="1">
                <a:solidFill>
                  <a:schemeClr val="bg1"/>
                </a:solidFill>
                <a:latin typeface="High Tower Text" pitchFamily="18" charset="0"/>
              </a:rPr>
              <a:t>newfile</a:t>
            </a:r>
            <a:r>
              <a:rPr lang="en-US" altLang="zh-TW" sz="3600" dirty="0">
                <a:latin typeface="High Tower Text" pitchFamily="18" charset="0"/>
              </a:rPr>
              <a:t> |  </a:t>
            </a:r>
            <a:r>
              <a:rPr lang="en-US" altLang="zh-TW" sz="3600" dirty="0" err="1">
                <a:latin typeface="High Tower Text" pitchFamily="18" charset="0"/>
              </a:rPr>
              <a:t>wc</a:t>
            </a:r>
            <a:r>
              <a:rPr lang="en-US" altLang="zh-TW" sz="3600" dirty="0">
                <a:latin typeface="High Tower Text" pitchFamily="18" charset="0"/>
              </a:rPr>
              <a:t> </a:t>
            </a:r>
            <a:r>
              <a:rPr lang="en-US" altLang="zh-TW" sz="3600" dirty="0">
                <a:latin typeface="Arial Narrow" pitchFamily="34" charset="0"/>
              </a:rPr>
              <a:t>-</a:t>
            </a:r>
            <a:r>
              <a:rPr lang="en-US" altLang="zh-TW" sz="3600" dirty="0">
                <a:latin typeface="High Tower Text" pitchFamily="18" charset="0"/>
              </a:rPr>
              <a:t>l</a:t>
            </a:r>
          </a:p>
          <a:p>
            <a:pPr eaLnBrk="1" hangingPunct="1">
              <a:buFontTx/>
              <a:buNone/>
            </a:pPr>
            <a:endParaRPr lang="en-US" altLang="zh-TW" sz="3600" dirty="0">
              <a:latin typeface="High Tower Text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TW" sz="3600" dirty="0">
                <a:latin typeface="High Tower Text" pitchFamily="18" charset="0"/>
              </a:rPr>
              <a:t> </a:t>
            </a:r>
            <a:endParaRPr lang="en-US" altLang="zh-TW" sz="3600" dirty="0">
              <a:latin typeface="Arial Narrow" pitchFamily="34" charset="0"/>
            </a:endParaRPr>
          </a:p>
          <a:p>
            <a:pPr eaLnBrk="1" hangingPunct="1">
              <a:buFontTx/>
              <a:buNone/>
            </a:pPr>
            <a:r>
              <a:rPr lang="en-US" altLang="zh-TW" dirty="0"/>
              <a:t>		</a:t>
            </a:r>
          </a:p>
        </p:txBody>
      </p:sp>
      <p:sp>
        <p:nvSpPr>
          <p:cNvPr id="55300" name="Rectangle 6"/>
          <p:cNvSpPr>
            <a:spLocks noChangeArrowheads="1"/>
          </p:cNvSpPr>
          <p:nvPr/>
        </p:nvSpPr>
        <p:spPr bwMode="auto">
          <a:xfrm>
            <a:off x="2667000" y="2828925"/>
            <a:ext cx="1625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3600" b="0">
                <a:solidFill>
                  <a:srgbClr val="000000"/>
                </a:solidFill>
                <a:latin typeface="High Tower Text" pitchFamily="18" charset="0"/>
              </a:rPr>
              <a:t>newfile</a:t>
            </a:r>
            <a:endParaRPr lang="en-US" altLang="zh-TW" b="0">
              <a:solidFill>
                <a:srgbClr val="000000"/>
              </a:solidFill>
            </a:endParaRPr>
          </a:p>
        </p:txBody>
      </p:sp>
      <p:sp>
        <p:nvSpPr>
          <p:cNvPr id="55302" name="Rectangle 10"/>
          <p:cNvSpPr>
            <a:spLocks noChangeArrowheads="1"/>
          </p:cNvSpPr>
          <p:nvPr/>
        </p:nvSpPr>
        <p:spPr bwMode="auto">
          <a:xfrm>
            <a:off x="0" y="838200"/>
            <a:ext cx="8915400" cy="21542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/>
            <a:r>
              <a:rPr lang="en-US" altLang="zh-TW" sz="2000" b="0" dirty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lvl="1">
              <a:buFont typeface="Arial" charset="0"/>
              <a:buChar char="•"/>
            </a:pPr>
            <a:r>
              <a:rPr lang="en-US" altLang="zh-TW" sz="3200" b="0" dirty="0">
                <a:solidFill>
                  <a:srgbClr val="000000"/>
                </a:solidFill>
                <a:latin typeface="Arial" charset="0"/>
              </a:rPr>
              <a:t>  The following command creates “</a:t>
            </a:r>
            <a:r>
              <a:rPr lang="en-US" altLang="zh-TW" sz="3200" b="0" dirty="0" err="1">
                <a:solidFill>
                  <a:srgbClr val="000000"/>
                </a:solidFill>
                <a:latin typeface="Arial" charset="0"/>
              </a:rPr>
              <a:t>newfile</a:t>
            </a:r>
            <a:r>
              <a:rPr lang="en-US" altLang="zh-TW" sz="3200" b="0" dirty="0">
                <a:solidFill>
                  <a:srgbClr val="000000"/>
                </a:solidFill>
                <a:latin typeface="Arial" charset="0"/>
              </a:rPr>
              <a:t>”, 	and places into it the same data that it 	passes to </a:t>
            </a:r>
            <a:r>
              <a:rPr lang="en-US" altLang="zh-TW" sz="3200" b="0" dirty="0" err="1">
                <a:solidFill>
                  <a:srgbClr val="000000"/>
                </a:solidFill>
                <a:latin typeface="Arial" charset="0"/>
              </a:rPr>
              <a:t>wc</a:t>
            </a:r>
            <a:r>
              <a:rPr lang="en-US" altLang="zh-TW" sz="3200" b="0" dirty="0">
                <a:solidFill>
                  <a:srgbClr val="000000"/>
                </a:solidFill>
                <a:latin typeface="Arial" charset="0"/>
              </a:rPr>
              <a:t>:</a:t>
            </a:r>
          </a:p>
          <a:p>
            <a:pPr lvl="1">
              <a:buFont typeface="Arial" charset="0"/>
              <a:buChar char="•"/>
            </a:pPr>
            <a:endParaRPr lang="en-US" altLang="zh-TW" sz="1600" b="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>
            <a:off x="2057400" y="3276600"/>
            <a:ext cx="2743200" cy="0"/>
          </a:xfrm>
          <a:prstGeom prst="straightConnector1">
            <a:avLst/>
          </a:prstGeom>
          <a:noFill/>
          <a:ln w="76200" algn="ctr">
            <a:solidFill>
              <a:srgbClr val="66FF66"/>
            </a:solidFill>
            <a:round/>
            <a:headEnd/>
            <a:tailEnd type="arrow" w="med" len="med"/>
          </a:ln>
        </p:spPr>
      </p:cxnSp>
      <p:sp>
        <p:nvSpPr>
          <p:cNvPr id="55304" name="Title 1"/>
          <p:cNvSpPr>
            <a:spLocks noGrp="1"/>
          </p:cNvSpPr>
          <p:nvPr>
            <p:ph type="title" idx="4294967295"/>
          </p:nvPr>
        </p:nvSpPr>
        <p:spPr>
          <a:xfrm>
            <a:off x="228600" y="0"/>
            <a:ext cx="8610600" cy="11430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Copying piped data into a file (tee)</a:t>
            </a:r>
          </a:p>
        </p:txBody>
      </p:sp>
      <p:sp>
        <p:nvSpPr>
          <p:cNvPr id="55305" name="Rectangle 22"/>
          <p:cNvSpPr>
            <a:spLocks noChangeArrowheads="1"/>
          </p:cNvSpPr>
          <p:nvPr/>
        </p:nvSpPr>
        <p:spPr bwMode="auto">
          <a:xfrm>
            <a:off x="2971800" y="2819400"/>
            <a:ext cx="592138" cy="271463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zh-TW" altLang="zh-TW" b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78903" y="3218932"/>
            <a:ext cx="4138665" cy="2143125"/>
            <a:chOff x="2278903" y="3218932"/>
            <a:chExt cx="4138665" cy="2143125"/>
          </a:xfrm>
        </p:grpSpPr>
        <p:pic>
          <p:nvPicPr>
            <p:cNvPr id="1026" name="Picture 2" descr="Image result for pvc &quot;t junction&quot;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22828" flipH="1">
              <a:off x="2278903" y="3218932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AutoShape 5"/>
            <p:cNvSpPr>
              <a:spLocks noChangeArrowheads="1"/>
            </p:cNvSpPr>
            <p:nvPr/>
          </p:nvSpPr>
          <p:spPr bwMode="auto">
            <a:xfrm>
              <a:off x="4283968" y="3861048"/>
              <a:ext cx="2133600" cy="864096"/>
            </a:xfrm>
            <a:prstGeom prst="wedgeRoundRectCallout">
              <a:avLst>
                <a:gd name="adj1" fmla="val -10634"/>
                <a:gd name="adj2" fmla="val 50417"/>
                <a:gd name="adj3" fmla="val 16667"/>
              </a:avLst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TW" sz="2400" dirty="0" smtClean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Pipes can have T junctions.</a:t>
              </a:r>
              <a:endParaRPr lang="en-US" altLang="zh-TW" sz="24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58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0007 0.413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  <a:endParaRPr lang="en-US" altLang="en-US" dirty="0" smtClean="0">
              <a:solidFill>
                <a:srgbClr val="0033CC"/>
              </a:solidFill>
            </a:endParaRP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363046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/>
                <a:gridCol w="7010400"/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8F75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884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  <a:endParaRPr lang="en-US" altLang="en-US" dirty="0" smtClean="0">
              <a:solidFill>
                <a:srgbClr val="0033CC"/>
              </a:solidFill>
            </a:endParaRP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221889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/>
                <a:gridCol w="7010400"/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8F75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982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728192" y="1676400"/>
            <a:ext cx="5364088" cy="5181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3300"/>
                </a:solidFill>
                <a:latin typeface="Lucida Console" pitchFamily="49" charset="0"/>
                <a:ea typeface="新細明體" charset="-120"/>
              </a:rPr>
              <a:t>/home/Me/start</a:t>
            </a:r>
            <a:endParaRPr lang="en-US" sz="2400" b="0" dirty="0">
              <a:solidFill>
                <a:srgbClr val="FF3300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0066CC"/>
                </a:solidFill>
                <a:latin typeface="Lucida Console" pitchFamily="49" charset="0"/>
                <a:ea typeface="新細明體" charset="-120"/>
              </a:rPr>
              <a:t>/</a:t>
            </a:r>
            <a:r>
              <a:rPr lang="en-US" altLang="zh-TW" sz="2400" b="0" dirty="0" smtClean="0">
                <a:solidFill>
                  <a:srgbClr val="0066CC"/>
                </a:solidFill>
                <a:latin typeface="Lucida Console" pitchFamily="49" charset="0"/>
                <a:ea typeface="新細明體" charset="-120"/>
              </a:rPr>
              <a:t>home/Me/start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start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spc="-170" dirty="0" smtClean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spc="-170" dirty="0" smtClean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dirty="0">
              <a:solidFill>
                <a:srgbClr val="FF33CC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start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cd e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</a:t>
            </a:r>
          </a:p>
          <a:p>
            <a:pPr>
              <a:lnSpc>
                <a:spcPct val="93000"/>
              </a:lnSpc>
            </a:pP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524000" y="1676400"/>
            <a:ext cx="57912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 err="1">
                <a:solidFill>
                  <a:srgbClr val="0033CC"/>
                </a:solidFill>
              </a:rPr>
              <a:t>basename</a:t>
            </a:r>
            <a:endParaRPr lang="en-US" altLang="zh-TW" sz="5400" b="1" dirty="0">
              <a:solidFill>
                <a:srgbClr val="0033CC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450071" y="4789125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990856" y="5473937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445654" y="5805264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69605" y="6481978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95000"/>
              </a:lnSpc>
              <a:buFontTx/>
              <a:buNone/>
            </a:pPr>
            <a:r>
              <a:rPr lang="en-US" altLang="zh-TW" sz="4400" kern="0" dirty="0" err="1" smtClean="0">
                <a:solidFill>
                  <a:srgbClr val="FF0000"/>
                </a:solidFill>
                <a:latin typeface="High Tower Text" pitchFamily="18" charset="0"/>
              </a:rPr>
              <a:t>basename</a:t>
            </a:r>
            <a:r>
              <a:rPr lang="en-US" altLang="zh-TW" b="0" kern="0" dirty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dirty="0" smtClean="0">
                <a:solidFill>
                  <a:srgbClr val="FF0000"/>
                </a:solidFill>
                <a:latin typeface="Times New Roman" pitchFamily="18" charset="0"/>
              </a:rPr>
              <a:t>prints the end part of the argument sent to it. If that argument is the directory path, then it prints the directory name.</a:t>
            </a:r>
            <a:endParaRPr lang="en-US" altLang="zh-TW" b="0" kern="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27960" y="6417226"/>
            <a:ext cx="294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5029200" y="4648200"/>
            <a:ext cx="3886200" cy="1752600"/>
          </a:xfrm>
          <a:prstGeom prst="wedgeRoundRectCallout">
            <a:avLst>
              <a:gd name="adj1" fmla="val -66971"/>
              <a:gd name="adj2" fmla="val -4024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b="0" spc="-20" dirty="0" smtClean="0">
                <a:solidFill>
                  <a:srgbClr val="000000"/>
                </a:solidFill>
              </a:rPr>
              <a:t>We will learn </a:t>
            </a:r>
            <a:r>
              <a:rPr lang="en-US" altLang="zh-TW" sz="2400" spc="-20" dirty="0" smtClean="0">
                <a:solidFill>
                  <a:srgbClr val="FF33CC"/>
                </a:solidFill>
              </a:rPr>
              <a:t>this syntax </a:t>
            </a:r>
            <a:r>
              <a:rPr lang="en-US" altLang="zh-TW" sz="2400" b="0" spc="-20" dirty="0" smtClean="0">
                <a:solidFill>
                  <a:srgbClr val="000000"/>
                </a:solidFill>
              </a:rPr>
              <a:t>later today. What it does is</a:t>
            </a:r>
            <a:r>
              <a:rPr lang="en-US" altLang="zh-TW" sz="2400" b="0" dirty="0" smtClean="0">
                <a:solidFill>
                  <a:srgbClr val="000000"/>
                </a:solidFill>
              </a:rPr>
              <a:t> </a:t>
            </a:r>
            <a:r>
              <a:rPr lang="en-US" altLang="zh-TW" sz="2400" b="0" spc="-50" dirty="0" smtClean="0">
                <a:solidFill>
                  <a:srgbClr val="000000"/>
                </a:solidFill>
              </a:rPr>
              <a:t>turn </a:t>
            </a:r>
            <a:r>
              <a:rPr lang="en-US" altLang="zh-TW" sz="2400" b="0" spc="-50" dirty="0" smtClean="0"/>
              <a:t>the</a:t>
            </a:r>
            <a:r>
              <a:rPr lang="en-US" altLang="zh-TW" sz="2400" spc="-50" dirty="0" smtClean="0">
                <a:solidFill>
                  <a:srgbClr val="FF3300"/>
                </a:solidFill>
              </a:rPr>
              <a:t> </a:t>
            </a:r>
            <a:r>
              <a:rPr lang="en-US" altLang="zh-TW" sz="2400" spc="-50" dirty="0" err="1" smtClean="0">
                <a:solidFill>
                  <a:srgbClr val="FF3300"/>
                </a:solidFill>
              </a:rPr>
              <a:t>pwd</a:t>
            </a:r>
            <a:r>
              <a:rPr lang="en-US" altLang="zh-TW" sz="2400" spc="-50" dirty="0" smtClean="0">
                <a:solidFill>
                  <a:srgbClr val="FF3300"/>
                </a:solidFill>
              </a:rPr>
              <a:t> result </a:t>
            </a:r>
            <a:r>
              <a:rPr lang="en-US" altLang="zh-TW" sz="2400" b="0" spc="-50" dirty="0" smtClean="0"/>
              <a:t>into an</a:t>
            </a:r>
            <a:r>
              <a:rPr lang="en-US" altLang="zh-TW" sz="2400" spc="-50" dirty="0" smtClean="0">
                <a:solidFill>
                  <a:srgbClr val="FF33CC"/>
                </a:solidFill>
              </a:rPr>
              <a:t> </a:t>
            </a:r>
            <a:r>
              <a:rPr lang="en-US" altLang="zh-TW" sz="2400" spc="-20" dirty="0" smtClean="0">
                <a:solidFill>
                  <a:srgbClr val="0066CC"/>
                </a:solidFill>
              </a:rPr>
              <a:t>argument</a:t>
            </a:r>
            <a:r>
              <a:rPr lang="en-US" altLang="zh-TW" sz="2400" b="0" spc="-20" dirty="0" smtClean="0"/>
              <a:t> to </a:t>
            </a:r>
            <a:r>
              <a:rPr lang="en-US" altLang="zh-TW" sz="2400" b="0" spc="-20" dirty="0" err="1" smtClean="0"/>
              <a:t>basename</a:t>
            </a:r>
            <a:r>
              <a:rPr lang="en-US" altLang="zh-TW" sz="2400" b="0" spc="-20" dirty="0" smtClean="0"/>
              <a:t>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181600" y="5181600"/>
            <a:ext cx="3581400" cy="1066800"/>
            <a:chOff x="5181600" y="5181600"/>
            <a:chExt cx="3581400" cy="1066800"/>
          </a:xfrm>
        </p:grpSpPr>
        <p:sp>
          <p:nvSpPr>
            <p:cNvPr id="3" name="Rectangle 2"/>
            <p:cNvSpPr/>
            <p:nvPr/>
          </p:nvSpPr>
          <p:spPr bwMode="auto">
            <a:xfrm>
              <a:off x="5181600" y="5562600"/>
              <a:ext cx="3581400" cy="685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rgbClr val="BBE0E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705600" y="5181600"/>
              <a:ext cx="2057400" cy="685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rgbClr val="BBE0E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cxnSp>
        <p:nvCxnSpPr>
          <p:cNvPr id="4" name="Straight Arrow Connector 3"/>
          <p:cNvCxnSpPr/>
          <p:nvPr/>
        </p:nvCxnSpPr>
        <p:spPr bwMode="auto">
          <a:xfrm flipH="1" flipV="1">
            <a:off x="4419600" y="3276600"/>
            <a:ext cx="2667000" cy="2286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4267200" y="3733800"/>
            <a:ext cx="1447800" cy="2209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66CC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0953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295400" y="2286000"/>
            <a:ext cx="174466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endParaRPr lang="en-US" altLang="en-US" sz="2800" b="0" kern="0" smtClean="0"/>
          </a:p>
          <a:p>
            <a:pPr eaLnBrk="1" hangingPunct="1"/>
            <a:endParaRPr lang="en-US" altLang="en-US" sz="2800" b="0" kern="0" smtClean="0"/>
          </a:p>
          <a:p>
            <a:pPr eaLnBrk="1" hangingPunct="1"/>
            <a:endParaRPr lang="en-US" altLang="en-US" sz="2800" b="0" kern="0" smtClean="0"/>
          </a:p>
          <a:p>
            <a:pPr eaLnBrk="1" hangingPunct="1"/>
            <a:endParaRPr lang="en-US" altLang="en-US" sz="2800" b="0" kern="0" smtClean="0"/>
          </a:p>
          <a:p>
            <a:pPr eaLnBrk="1" hangingPunct="1"/>
            <a:endParaRPr lang="en-US" altLang="en-US" sz="2800" b="0" kern="0" smtClean="0"/>
          </a:p>
          <a:p>
            <a:pPr eaLnBrk="1" hangingPunct="1"/>
            <a:endParaRPr lang="en-US" altLang="en-US" sz="2800" b="0" kern="0" smtClean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-1"/>
            <a:ext cx="9144000" cy="1412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zh-TW" b="0" kern="0" smtClean="0">
                <a:solidFill>
                  <a:srgbClr val="0033CC"/>
                </a:solidFill>
              </a:rPr>
              <a:t>A Different Kind of Redirection:  </a:t>
            </a:r>
            <a:r>
              <a:rPr lang="en-US" altLang="zh-TW" sz="6000" b="1" kern="0" smtClean="0">
                <a:solidFill>
                  <a:srgbClr val="0033CC"/>
                </a:solidFill>
                <a:latin typeface="High Tower Text" panose="02040502050506030303" pitchFamily="18" charset="0"/>
              </a:rPr>
              <a:t>`</a:t>
            </a:r>
            <a:r>
              <a:rPr lang="en-US" altLang="zh-TW" b="0" kern="0" smtClean="0">
                <a:solidFill>
                  <a:srgbClr val="0033CC"/>
                </a:solidFill>
              </a:rPr>
              <a:t>…</a:t>
            </a:r>
            <a:r>
              <a:rPr lang="en-US" altLang="zh-TW" sz="6000" b="1" kern="0" smtClean="0">
                <a:solidFill>
                  <a:srgbClr val="0033CC"/>
                </a:solidFill>
                <a:latin typeface="High Tower Text" panose="02040502050506030303" pitchFamily="18" charset="0"/>
              </a:rPr>
              <a:t>`</a:t>
            </a:r>
            <a:endParaRPr lang="en-US" altLang="zh-TW" sz="4800" b="1" kern="0" dirty="0">
              <a:solidFill>
                <a:srgbClr val="0033CC"/>
              </a:solidFill>
              <a:latin typeface="High Tower Text" panose="02040502050506030303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07504" y="1412776"/>
            <a:ext cx="8888288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en-US" altLang="zh-TW" sz="3600" b="0" kern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text within the</a:t>
            </a:r>
            <a:r>
              <a:rPr lang="en-US" altLang="zh-TW" sz="4400" b="1" kern="0" smtClean="0">
                <a:solidFill>
                  <a:srgbClr val="FF0000"/>
                </a:solidFill>
                <a:latin typeface="High Tower Text" pitchFamily="18" charset="0"/>
              </a:rPr>
              <a:t> `</a:t>
            </a:r>
            <a:r>
              <a:rPr lang="en-US" altLang="zh-TW" b="0" kern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TW" sz="4400" b="1" kern="0" smtClean="0">
                <a:solidFill>
                  <a:srgbClr val="FF0000"/>
                </a:solidFill>
                <a:latin typeface="High Tower Text" pitchFamily="18" charset="0"/>
              </a:rPr>
              <a:t>` </a:t>
            </a:r>
            <a:r>
              <a:rPr lang="en-US" altLang="zh-TW" sz="3600" b="0" kern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UNIX command. The </a:t>
            </a:r>
            <a:r>
              <a:rPr lang="en-US" altLang="zh-TW" sz="4400" b="1" kern="0" smtClean="0">
                <a:solidFill>
                  <a:srgbClr val="FF0000"/>
                </a:solidFill>
                <a:latin typeface="High Tower Text" pitchFamily="18" charset="0"/>
              </a:rPr>
              <a:t>`</a:t>
            </a:r>
            <a:r>
              <a:rPr lang="en-US" altLang="zh-TW" b="0" kern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TW" sz="4400" b="1" kern="0" smtClean="0">
                <a:solidFill>
                  <a:srgbClr val="FF0000"/>
                </a:solidFill>
                <a:latin typeface="High Tower Text" pitchFamily="18" charset="0"/>
              </a:rPr>
              <a:t>` </a:t>
            </a:r>
            <a:r>
              <a:rPr lang="en-US" altLang="zh-TW" sz="3600" b="0" kern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converts that command’s output into an argument to be used by another command:</a:t>
            </a:r>
            <a:r>
              <a:rPr lang="en-US" altLang="zh-TW" sz="4400" b="1" kern="0" smtClean="0">
                <a:solidFill>
                  <a:schemeClr val="bg1"/>
                </a:solidFill>
                <a:latin typeface="High Tower Text" pitchFamily="18" charset="0"/>
              </a:rPr>
              <a:t>`</a:t>
            </a:r>
            <a:endParaRPr lang="en-US" altLang="zh-TW" b="0" kern="0" dirty="0">
              <a:solidFill>
                <a:schemeClr val="bg1"/>
              </a:solidFill>
              <a:latin typeface="Times New Roman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728192" y="3384376"/>
            <a:ext cx="5364088" cy="350100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r>
              <a:rPr kumimoji="1" 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Lucida Console" pitchFamily="49" charset="0"/>
                <a:ea typeface="新細明體" charset="-120"/>
              </a:rPr>
              <a:t>% </a:t>
            </a:r>
            <a:r>
              <a:rPr lang="en-US" sz="2400" b="0" dirty="0" err="1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 smtClean="0">
              <a:solidFill>
                <a:schemeClr val="bg1">
                  <a:lumMod val="95000"/>
                </a:scheme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/home/Me/start</a:t>
            </a:r>
            <a:endParaRPr lang="en-US" sz="2400" b="0" dirty="0">
              <a:solidFill>
                <a:schemeClr val="bg1">
                  <a:lumMod val="95000"/>
                </a:scheme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spc="-17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% echo </a:t>
            </a:r>
            <a:r>
              <a:rPr lang="en-US" sz="2400" b="0" spc="-170" dirty="0" err="1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spc="-170" dirty="0" smtClean="0">
              <a:solidFill>
                <a:schemeClr val="bg1">
                  <a:lumMod val="95000"/>
                </a:scheme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 smtClean="0">
              <a:solidFill>
                <a:schemeClr val="bg1">
                  <a:lumMod val="95000"/>
                </a:scheme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echo `</a:t>
            </a:r>
            <a:r>
              <a:rPr lang="en-US" altLang="zh-TW" sz="2400" b="0" dirty="0" err="1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chemeClr val="bg1">
                  <a:lumMod val="95000"/>
                </a:scheme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/home/Me/start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% cd e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% echo `</a:t>
            </a:r>
            <a:r>
              <a:rPr lang="en-US" altLang="zh-TW" sz="2400" b="0" dirty="0" err="1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/</a:t>
            </a:r>
            <a:r>
              <a:rPr lang="en-US" altLang="zh-TW" sz="2400" b="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home/Me/start/e</a:t>
            </a:r>
            <a:endParaRPr lang="en-US" altLang="zh-TW" sz="2400" b="0" dirty="0">
              <a:solidFill>
                <a:schemeClr val="bg1">
                  <a:lumMod val="95000"/>
                </a:scheme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%</a:t>
            </a:r>
            <a:endParaRPr lang="en-US" altLang="zh-TW" sz="2400" b="0" dirty="0">
              <a:solidFill>
                <a:schemeClr val="bg1">
                  <a:lumMod val="95000"/>
                </a:schemeClr>
              </a:solidFill>
              <a:latin typeface="Lucida Console" pitchFamily="49" charset="0"/>
              <a:ea typeface="新細明體" charset="-12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780635" y="3429000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10605" y="4110834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067944" y="4775136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87824" y="5458476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66559" y="5805264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22343" y="6474615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Callout 14"/>
          <p:cNvSpPr/>
          <p:nvPr/>
        </p:nvSpPr>
        <p:spPr bwMode="auto">
          <a:xfrm>
            <a:off x="1115616" y="1821227"/>
            <a:ext cx="2527902" cy="1918307"/>
          </a:xfrm>
          <a:prstGeom prst="wedgeEllipseCallout">
            <a:avLst>
              <a:gd name="adj1" fmla="val 66055"/>
              <a:gd name="adj2" fmla="val -10111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The tick</a:t>
            </a:r>
            <a:r>
              <a:rPr kumimoji="1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 </a:t>
            </a:r>
            <a:br>
              <a:rPr kumimoji="1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</a:br>
            <a:r>
              <a:rPr kumimoji="1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symbol (`) is</a:t>
            </a:r>
            <a:br>
              <a:rPr kumimoji="1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</a:br>
            <a:r>
              <a:rPr kumimoji="1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located below</a:t>
            </a:r>
            <a:br>
              <a:rPr kumimoji="1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</a:br>
            <a:r>
              <a:rPr kumimoji="1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the esc key.</a:t>
            </a:r>
            <a:endParaRPr kumimoji="1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145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animBg="1"/>
      <p:bldP spid="1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  <a:endParaRPr lang="en-US" altLang="en-US" dirty="0" smtClean="0">
              <a:solidFill>
                <a:srgbClr val="0033CC"/>
              </a:solidFill>
            </a:endParaRP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025321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/>
                <a:gridCol w="7010400"/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8F75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936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  <a:endParaRPr lang="en-US" altLang="en-US" dirty="0" smtClean="0">
              <a:solidFill>
                <a:srgbClr val="0033CC"/>
              </a:solidFill>
            </a:endParaRP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415906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/>
                <a:gridCol w="7010400"/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8959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Piping arguments (</a:t>
            </a:r>
            <a:r>
              <a:rPr lang="en-US" altLang="zh-TW" dirty="0" err="1">
                <a:solidFill>
                  <a:srgbClr val="0033CC"/>
                </a:solidFill>
              </a:rPr>
              <a:t>xargs</a:t>
            </a:r>
            <a:r>
              <a:rPr lang="en-US" altLang="zh-TW" dirty="0">
                <a:solidFill>
                  <a:srgbClr val="0033CC"/>
                </a:solidFill>
              </a:rPr>
              <a:t>)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304800" y="1141586"/>
            <a:ext cx="8382000" cy="4754563"/>
          </a:xfrm>
        </p:spPr>
        <p:txBody>
          <a:bodyPr/>
          <a:lstStyle/>
          <a:p>
            <a:pPr eaLnBrk="1" hangingPunct="1"/>
            <a:r>
              <a:rPr lang="en-US" altLang="zh-TW" dirty="0"/>
              <a:t>You can locate </a:t>
            </a:r>
            <a:r>
              <a:rPr lang="en-US" altLang="zh-TW" dirty="0" smtClean="0"/>
              <a:t>a file </a:t>
            </a:r>
            <a:r>
              <a:rPr lang="en-US" altLang="zh-TW" dirty="0"/>
              <a:t>with “find”, and you can search a file for a word with “</a:t>
            </a:r>
            <a:r>
              <a:rPr lang="en-US" altLang="zh-TW" dirty="0" err="1"/>
              <a:t>fgrep</a:t>
            </a:r>
            <a:r>
              <a:rPr lang="en-US" altLang="zh-TW" dirty="0"/>
              <a:t>”, but how do you search a set of files for a word?</a:t>
            </a:r>
          </a:p>
        </p:txBody>
      </p:sp>
    </p:spTree>
    <p:extLst>
      <p:ext uri="{BB962C8B-B14F-4D97-AF65-F5344CB8AC3E}">
        <p14:creationId xmlns:p14="http://schemas.microsoft.com/office/powerpoint/2010/main" val="317298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Piping arguments (xargs)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304800" y="1141586"/>
            <a:ext cx="8382000" cy="4754563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595959"/>
                </a:solidFill>
              </a:rPr>
              <a:t>You can locate </a:t>
            </a:r>
            <a:r>
              <a:rPr lang="en-US" altLang="zh-TW" dirty="0" smtClean="0">
                <a:solidFill>
                  <a:srgbClr val="595959"/>
                </a:solidFill>
              </a:rPr>
              <a:t>a file </a:t>
            </a:r>
            <a:r>
              <a:rPr lang="en-US" altLang="zh-TW" dirty="0">
                <a:solidFill>
                  <a:srgbClr val="595959"/>
                </a:solidFill>
              </a:rPr>
              <a:t>with “find”, and you can search a file for a word with “</a:t>
            </a:r>
            <a:r>
              <a:rPr lang="en-US" altLang="zh-TW" dirty="0" err="1">
                <a:solidFill>
                  <a:srgbClr val="595959"/>
                </a:solidFill>
              </a:rPr>
              <a:t>fgrep</a:t>
            </a:r>
            <a:r>
              <a:rPr lang="en-US" altLang="zh-TW" dirty="0">
                <a:solidFill>
                  <a:srgbClr val="595959"/>
                </a:solidFill>
              </a:rPr>
              <a:t>”, but how do you search a set of files for a word?</a:t>
            </a:r>
          </a:p>
          <a:p>
            <a:pPr eaLnBrk="1" hangingPunct="1"/>
            <a:r>
              <a:rPr lang="en-US" altLang="zh-TW" dirty="0"/>
              <a:t>Well, if the files are all in the same directory, you just use wildcards with </a:t>
            </a:r>
            <a:r>
              <a:rPr lang="en-US" altLang="zh-TW" dirty="0" err="1"/>
              <a:t>fgrep</a:t>
            </a:r>
            <a:r>
              <a:rPr lang="en-US" altLang="zh-TW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	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main *.c</a:t>
            </a:r>
          </a:p>
        </p:txBody>
      </p:sp>
    </p:spTree>
    <p:extLst>
      <p:ext uri="{BB962C8B-B14F-4D97-AF65-F5344CB8AC3E}">
        <p14:creationId xmlns:p14="http://schemas.microsoft.com/office/powerpoint/2010/main" val="119141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Piping arguments (xargs)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304800" y="1141586"/>
            <a:ext cx="8382000" cy="4754563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595959"/>
                </a:solidFill>
              </a:rPr>
              <a:t>You can locate </a:t>
            </a:r>
            <a:r>
              <a:rPr lang="en-US" altLang="zh-TW" dirty="0" smtClean="0">
                <a:solidFill>
                  <a:srgbClr val="595959"/>
                </a:solidFill>
              </a:rPr>
              <a:t>a file </a:t>
            </a:r>
            <a:r>
              <a:rPr lang="en-US" altLang="zh-TW" dirty="0">
                <a:solidFill>
                  <a:srgbClr val="595959"/>
                </a:solidFill>
              </a:rPr>
              <a:t>with “find”, and you can search a file for a word with “</a:t>
            </a:r>
            <a:r>
              <a:rPr lang="en-US" altLang="zh-TW" dirty="0" err="1">
                <a:solidFill>
                  <a:srgbClr val="595959"/>
                </a:solidFill>
              </a:rPr>
              <a:t>fgrep</a:t>
            </a:r>
            <a:r>
              <a:rPr lang="en-US" altLang="zh-TW" dirty="0">
                <a:solidFill>
                  <a:srgbClr val="595959"/>
                </a:solidFill>
              </a:rPr>
              <a:t>”, but how do you search a set of files for a word?</a:t>
            </a:r>
          </a:p>
          <a:p>
            <a:pPr eaLnBrk="1" hangingPunct="1"/>
            <a:r>
              <a:rPr lang="en-US" altLang="zh-TW" dirty="0"/>
              <a:t>But if the files are in subdirectories, try to pipe find’s output into </a:t>
            </a:r>
            <a:r>
              <a:rPr lang="en-US" altLang="zh-TW" dirty="0" err="1"/>
              <a:t>fgrep</a:t>
            </a:r>
            <a:r>
              <a:rPr lang="en-US" altLang="zh-TW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	</a:t>
            </a:r>
            <a:r>
              <a:rPr lang="en-US" altLang="zh-TW" dirty="0">
                <a:latin typeface="High Tower Text" panose="02040502050506030303" pitchFamily="18" charset="0"/>
              </a:rPr>
              <a:t>find . </a:t>
            </a:r>
            <a:r>
              <a:rPr lang="en-US" altLang="zh-TW" dirty="0">
                <a:latin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anose="02040502050506030303" pitchFamily="18" charset="0"/>
              </a:rPr>
              <a:t>name 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*.c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 |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main</a:t>
            </a:r>
            <a:r>
              <a:rPr lang="en-US" altLang="zh-TW" dirty="0"/>
              <a:t> </a:t>
            </a:r>
          </a:p>
          <a:p>
            <a:pPr lvl="3" eaLnBrk="1" hangingPunct="1"/>
            <a:r>
              <a:rPr lang="en-US" altLang="zh-TW" dirty="0">
                <a:solidFill>
                  <a:srgbClr val="FF0000"/>
                </a:solidFill>
              </a:rPr>
              <a:t>What’s wrong here?  </a:t>
            </a:r>
          </a:p>
        </p:txBody>
      </p:sp>
    </p:spTree>
    <p:extLst>
      <p:ext uri="{BB962C8B-B14F-4D97-AF65-F5344CB8AC3E}">
        <p14:creationId xmlns:p14="http://schemas.microsoft.com/office/powerpoint/2010/main" val="28119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Piping arguments (xargs)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304800" y="1141586"/>
            <a:ext cx="8382000" cy="4754563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595959"/>
                </a:solidFill>
              </a:rPr>
              <a:t>You can locate </a:t>
            </a:r>
            <a:r>
              <a:rPr lang="en-US" altLang="zh-TW" dirty="0" smtClean="0">
                <a:solidFill>
                  <a:srgbClr val="595959"/>
                </a:solidFill>
              </a:rPr>
              <a:t>a file </a:t>
            </a:r>
            <a:r>
              <a:rPr lang="en-US" altLang="zh-TW" dirty="0">
                <a:solidFill>
                  <a:srgbClr val="595959"/>
                </a:solidFill>
              </a:rPr>
              <a:t>with “find”, and you can search a file for a word with “</a:t>
            </a:r>
            <a:r>
              <a:rPr lang="en-US" altLang="zh-TW" dirty="0" err="1">
                <a:solidFill>
                  <a:srgbClr val="595959"/>
                </a:solidFill>
              </a:rPr>
              <a:t>fgrep</a:t>
            </a:r>
            <a:r>
              <a:rPr lang="en-US" altLang="zh-TW" dirty="0">
                <a:solidFill>
                  <a:srgbClr val="595959"/>
                </a:solidFill>
              </a:rPr>
              <a:t>”, but how do you search a set of files for a word?</a:t>
            </a:r>
          </a:p>
          <a:p>
            <a:pPr eaLnBrk="1" hangingPunct="1"/>
            <a:r>
              <a:rPr lang="en-US" altLang="zh-TW" dirty="0"/>
              <a:t>But if the files are in subdirectories, try to pipe find’s output into </a:t>
            </a:r>
            <a:r>
              <a:rPr lang="en-US" altLang="zh-TW" dirty="0" err="1"/>
              <a:t>fgrep</a:t>
            </a:r>
            <a:r>
              <a:rPr lang="en-US" altLang="zh-TW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	</a:t>
            </a:r>
            <a:r>
              <a:rPr lang="en-US" altLang="zh-TW" dirty="0">
                <a:latin typeface="High Tower Text" panose="02040502050506030303" pitchFamily="18" charset="0"/>
              </a:rPr>
              <a:t>find . </a:t>
            </a:r>
            <a:r>
              <a:rPr lang="en-US" altLang="zh-TW" dirty="0">
                <a:latin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anose="02040502050506030303" pitchFamily="18" charset="0"/>
              </a:rPr>
              <a:t>name 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*.c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 |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main</a:t>
            </a:r>
            <a:r>
              <a:rPr lang="en-US" altLang="zh-TW" dirty="0"/>
              <a:t>   </a:t>
            </a:r>
          </a:p>
          <a:p>
            <a:pPr lvl="3" eaLnBrk="1" hangingPunct="1"/>
            <a:r>
              <a:rPr lang="en-US" altLang="zh-TW" dirty="0"/>
              <a:t>What’s wrong here?  </a:t>
            </a:r>
            <a:r>
              <a:rPr lang="en-US" altLang="zh-TW" dirty="0">
                <a:solidFill>
                  <a:srgbClr val="FF0000"/>
                </a:solidFill>
              </a:rPr>
              <a:t>The file </a:t>
            </a:r>
            <a:r>
              <a:rPr lang="en-US" altLang="zh-TW" i="1" u="sng" dirty="0">
                <a:solidFill>
                  <a:srgbClr val="FF0000"/>
                </a:solidFill>
              </a:rPr>
              <a:t>names</a:t>
            </a:r>
            <a:r>
              <a:rPr lang="en-US" altLang="zh-TW" dirty="0">
                <a:solidFill>
                  <a:srgbClr val="FF0000"/>
                </a:solidFill>
              </a:rPr>
              <a:t> have been passed</a:t>
            </a:r>
          </a:p>
        </p:txBody>
      </p:sp>
    </p:spTree>
    <p:extLst>
      <p:ext uri="{BB962C8B-B14F-4D97-AF65-F5344CB8AC3E}">
        <p14:creationId xmlns:p14="http://schemas.microsoft.com/office/powerpoint/2010/main" val="232808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Piping arguments (xargs)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304800" y="1141586"/>
            <a:ext cx="8382000" cy="4754563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595959"/>
                </a:solidFill>
              </a:rPr>
              <a:t>You can locate </a:t>
            </a:r>
            <a:r>
              <a:rPr lang="en-US" altLang="zh-TW" dirty="0" smtClean="0">
                <a:solidFill>
                  <a:srgbClr val="595959"/>
                </a:solidFill>
              </a:rPr>
              <a:t>a file </a:t>
            </a:r>
            <a:r>
              <a:rPr lang="en-US" altLang="zh-TW" dirty="0">
                <a:solidFill>
                  <a:srgbClr val="595959"/>
                </a:solidFill>
              </a:rPr>
              <a:t>with “find”, and you can search a file for a word with “</a:t>
            </a:r>
            <a:r>
              <a:rPr lang="en-US" altLang="zh-TW" dirty="0" err="1">
                <a:solidFill>
                  <a:srgbClr val="595959"/>
                </a:solidFill>
              </a:rPr>
              <a:t>fgrep</a:t>
            </a:r>
            <a:r>
              <a:rPr lang="en-US" altLang="zh-TW" dirty="0">
                <a:solidFill>
                  <a:srgbClr val="595959"/>
                </a:solidFill>
              </a:rPr>
              <a:t>”, but how do you search a set of files for a word?</a:t>
            </a:r>
          </a:p>
          <a:p>
            <a:pPr eaLnBrk="1" hangingPunct="1"/>
            <a:r>
              <a:rPr lang="en-US" altLang="zh-TW" dirty="0"/>
              <a:t>But if the files are in subdirectories, try to pipe find’s output into </a:t>
            </a:r>
            <a:r>
              <a:rPr lang="en-US" altLang="zh-TW" dirty="0" err="1"/>
              <a:t>fgrep</a:t>
            </a:r>
            <a:r>
              <a:rPr lang="en-US" altLang="zh-TW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	</a:t>
            </a:r>
            <a:r>
              <a:rPr lang="en-US" altLang="zh-TW" dirty="0">
                <a:latin typeface="High Tower Text" panose="02040502050506030303" pitchFamily="18" charset="0"/>
              </a:rPr>
              <a:t>find . </a:t>
            </a:r>
            <a:r>
              <a:rPr lang="en-US" altLang="zh-TW" dirty="0">
                <a:latin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anose="02040502050506030303" pitchFamily="18" charset="0"/>
              </a:rPr>
              <a:t>name 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*.c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 |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main</a:t>
            </a:r>
            <a:endParaRPr lang="en-US" altLang="zh-TW" dirty="0"/>
          </a:p>
          <a:p>
            <a:pPr lvl="3" eaLnBrk="1" hangingPunct="1"/>
            <a:r>
              <a:rPr lang="en-US" altLang="zh-TW" dirty="0"/>
              <a:t>What’s wrong here?  The file </a:t>
            </a:r>
            <a:r>
              <a:rPr lang="en-US" altLang="zh-TW" i="1" u="sng" dirty="0"/>
              <a:t>names</a:t>
            </a:r>
            <a:r>
              <a:rPr lang="en-US" altLang="zh-TW" dirty="0"/>
              <a:t> have been passed</a:t>
            </a:r>
          </a:p>
          <a:p>
            <a:pPr eaLnBrk="1" hangingPunct="1"/>
            <a:r>
              <a:rPr lang="en-US" altLang="zh-TW" dirty="0"/>
              <a:t>To let a command interpret its piped input  as an argument, use </a:t>
            </a:r>
            <a:r>
              <a:rPr lang="en-US" altLang="zh-TW" dirty="0" err="1"/>
              <a:t>xargs</a:t>
            </a:r>
            <a:r>
              <a:rPr lang="en-US" altLang="zh-TW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	 </a:t>
            </a:r>
            <a:r>
              <a:rPr lang="en-US" altLang="zh-TW" dirty="0">
                <a:latin typeface="High Tower Text" panose="02040502050506030303" pitchFamily="18" charset="0"/>
              </a:rPr>
              <a:t>find . </a:t>
            </a:r>
            <a:r>
              <a:rPr lang="en-US" altLang="zh-TW" dirty="0">
                <a:latin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anose="02040502050506030303" pitchFamily="18" charset="0"/>
              </a:rPr>
              <a:t>name 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*.c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 | </a:t>
            </a:r>
            <a:r>
              <a:rPr lang="en-US" altLang="zh-TW" dirty="0" err="1">
                <a:latin typeface="High Tower Text" panose="02040502050506030303" pitchFamily="18" charset="0"/>
              </a:rPr>
              <a:t>xargs</a:t>
            </a:r>
            <a:r>
              <a:rPr lang="en-US" altLang="zh-TW" dirty="0">
                <a:latin typeface="High Tower Text" panose="02040502050506030303" pitchFamily="18" charset="0"/>
              </a:rPr>
              <a:t>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main</a:t>
            </a:r>
            <a:r>
              <a:rPr lang="en-US" altLang="zh-TW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966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Huh?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304800" y="1370186"/>
            <a:ext cx="86106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Here’s an example. Maybe we’re looking for a unique file, somewhere in a subdirectory: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% </a:t>
            </a:r>
            <a:r>
              <a:rPr lang="en-US" altLang="zh-TW" dirty="0">
                <a:latin typeface="High Tower Text" panose="02040502050506030303" pitchFamily="18" charset="0"/>
              </a:rPr>
              <a:t>find . </a:t>
            </a:r>
            <a:r>
              <a:rPr lang="en-US" altLang="zh-TW" dirty="0">
                <a:latin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anose="02040502050506030303" pitchFamily="18" charset="0"/>
              </a:rPr>
              <a:t>name 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endParaRPr lang="en-US" altLang="zh-TW" dirty="0">
              <a:latin typeface="High Tower Text" panose="02040502050506030303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>
                <a:latin typeface="High Tower Text" panose="02040502050506030303" pitchFamily="18" charset="0"/>
              </a:rPr>
              <a:t>./subdir</a:t>
            </a:r>
            <a:r>
              <a:rPr lang="en-US" altLang="zh-TW" dirty="0">
                <a:latin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anose="02040502050506030303" pitchFamily="18" charset="0"/>
              </a:rPr>
              <a:t>/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/>
              <a:t>    </a:t>
            </a:r>
          </a:p>
          <a:p>
            <a:pPr eaLnBrk="1" hangingPunct="1"/>
            <a:r>
              <a:rPr lang="en-US" altLang="zh-TW" dirty="0"/>
              <a:t>If we pipe this into </a:t>
            </a:r>
            <a:r>
              <a:rPr lang="en-US" altLang="zh-TW" dirty="0" err="1"/>
              <a:t>fgrep</a:t>
            </a:r>
            <a:r>
              <a:rPr lang="en-US" altLang="zh-TW" dirty="0"/>
              <a:t> then we get: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>
                <a:latin typeface="High Tower Text" panose="02040502050506030303" pitchFamily="18" charset="0"/>
              </a:rPr>
              <a:t>find . </a:t>
            </a:r>
            <a:r>
              <a:rPr lang="en-US" altLang="zh-TW" dirty="0">
                <a:latin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anose="02040502050506030303" pitchFamily="18" charset="0"/>
              </a:rPr>
              <a:t>name 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>
                <a:latin typeface="High Tower Text" panose="02040502050506030303" pitchFamily="18" charset="0"/>
              </a:rPr>
              <a:t> |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word</a:t>
            </a:r>
            <a:r>
              <a:rPr lang="en-US" altLang="zh-TW" dirty="0"/>
              <a:t> 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	- </a:t>
            </a:r>
            <a:r>
              <a:rPr lang="en-US" altLang="zh-TW" sz="2400" dirty="0"/>
              <a:t>This gives no output, because “word” is not in the 		   string “./subdir1/</a:t>
            </a:r>
            <a:r>
              <a:rPr lang="en-US" altLang="zh-TW" sz="2400" dirty="0" err="1"/>
              <a:t>myfile</a:t>
            </a:r>
            <a:r>
              <a:rPr lang="en-US" altLang="zh-TW" sz="2400" dirty="0"/>
              <a:t>”.  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7195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Huh?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04800" y="1370186"/>
            <a:ext cx="86106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No, to search for “word” you need to do something that amounts to: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word ./subdir</a:t>
            </a:r>
            <a:r>
              <a:rPr lang="en-US" altLang="zh-TW" dirty="0">
                <a:latin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anose="02040502050506030303" pitchFamily="18" charset="0"/>
              </a:rPr>
              <a:t>/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/>
              <a:t> </a:t>
            </a:r>
          </a:p>
          <a:p>
            <a:pPr eaLnBrk="1" hangingPunct="1">
              <a:buFontTx/>
              <a:buNone/>
            </a:pPr>
            <a:endParaRPr lang="en-US" altLang="zh-TW" dirty="0"/>
          </a:p>
          <a:p>
            <a:pPr eaLnBrk="1" hangingPunct="1"/>
            <a:r>
              <a:rPr lang="en-US" altLang="zh-TW" dirty="0"/>
              <a:t>And that is what </a:t>
            </a:r>
            <a:r>
              <a:rPr lang="en-US" altLang="zh-TW" dirty="0" err="1"/>
              <a:t>xargs</a:t>
            </a:r>
            <a:r>
              <a:rPr lang="en-US" altLang="zh-TW" dirty="0"/>
              <a:t> does: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sz="2800" dirty="0">
                <a:latin typeface="High Tower Text" panose="02040502050506030303" pitchFamily="18" charset="0"/>
              </a:rPr>
              <a:t>find . </a:t>
            </a:r>
            <a:r>
              <a:rPr lang="en-US" altLang="zh-TW" sz="2800" dirty="0">
                <a:latin typeface="Times New Roman" panose="02020603050405020304" pitchFamily="18" charset="0"/>
              </a:rPr>
              <a:t>-</a:t>
            </a:r>
            <a:r>
              <a:rPr lang="en-US" altLang="zh-TW" sz="2800" dirty="0">
                <a:latin typeface="High Tower Text" panose="02040502050506030303" pitchFamily="18" charset="0"/>
              </a:rPr>
              <a:t>name </a:t>
            </a:r>
            <a:r>
              <a:rPr lang="en-US" altLang="zh-TW" sz="2800" dirty="0" err="1">
                <a:latin typeface="High Tower Text" panose="02040502050506030303" pitchFamily="18" charset="0"/>
              </a:rPr>
              <a:t>myfile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latin typeface="High Tower Text" panose="02040502050506030303" pitchFamily="18" charset="0"/>
              </a:rPr>
              <a:t>|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xargs</a:t>
            </a:r>
            <a:r>
              <a:rPr lang="en-US" altLang="zh-TW" sz="28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fgrep</a:t>
            </a:r>
            <a:r>
              <a:rPr lang="en-US" altLang="zh-TW" sz="2800" dirty="0">
                <a:latin typeface="High Tower Text" panose="02040502050506030303" pitchFamily="18" charset="0"/>
              </a:rPr>
              <a:t> word</a:t>
            </a:r>
            <a:endParaRPr lang="en-US" altLang="zh-TW" dirty="0">
              <a:latin typeface="High Tower Text" panose="02040502050506030303" pitchFamily="18" charset="0"/>
            </a:endParaRPr>
          </a:p>
          <a:p>
            <a:pPr eaLnBrk="1" hangingPunct="1">
              <a:buFontTx/>
              <a:buNone/>
            </a:pPr>
            <a:endParaRPr lang="en-US" altLang="zh-TW" sz="2400" dirty="0"/>
          </a:p>
          <a:p>
            <a:pPr eaLnBrk="1" hangingPunct="1">
              <a:buFontTx/>
              <a:buNone/>
            </a:pPr>
            <a:endParaRPr lang="en-US" altLang="zh-TW" sz="2400" dirty="0"/>
          </a:p>
          <a:p>
            <a:pPr eaLnBrk="1" hangingPunct="1">
              <a:buFontTx/>
              <a:buNone/>
            </a:pPr>
            <a:r>
              <a:rPr lang="en-US" altLang="zh-TW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0400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728192" y="1676400"/>
            <a:ext cx="5364088" cy="5181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 smtClean="0">
              <a:solidFill>
                <a:srgbClr val="F2F2F2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2F2F2"/>
                </a:solidFill>
                <a:latin typeface="Lucida Console" pitchFamily="49" charset="0"/>
                <a:ea typeface="新細明體" charset="-120"/>
              </a:rPr>
              <a:t>/home/Me/start</a:t>
            </a:r>
            <a:endParaRPr lang="en-US" sz="2400" b="0" dirty="0">
              <a:solidFill>
                <a:srgbClr val="F2F2F2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spc="-170" dirty="0" smtClean="0">
                <a:solidFill>
                  <a:srgbClr val="F2F2F2"/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sz="2400" b="0" spc="-170" dirty="0" err="1" smtClean="0">
                <a:solidFill>
                  <a:srgbClr val="F2F2F2"/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 smtClean="0">
                <a:solidFill>
                  <a:srgbClr val="F2F2F2"/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2F2F2"/>
                </a:solidFill>
                <a:latin typeface="Lucida Console" pitchFamily="49" charset="0"/>
                <a:ea typeface="新細明體" charset="-120"/>
              </a:rPr>
              <a:t>/</a:t>
            </a:r>
            <a:r>
              <a:rPr lang="en-US" altLang="zh-TW" sz="2400" b="0" dirty="0" smtClean="0">
                <a:solidFill>
                  <a:srgbClr val="F2F2F2"/>
                </a:solidFill>
                <a:latin typeface="Lucida Console" pitchFamily="49" charset="0"/>
                <a:ea typeface="新細明體" charset="-120"/>
              </a:rPr>
              <a:t>home/Me/start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2F2F2"/>
                </a:solidFill>
                <a:latin typeface="Lucida Console" pitchFamily="49" charset="0"/>
                <a:ea typeface="新細明體" charset="-120"/>
              </a:rPr>
              <a:t>start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2F2F2"/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2F2F2"/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2F2F2"/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 smtClean="0">
                <a:solidFill>
                  <a:srgbClr val="F2F2F2"/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2F2F2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 smtClean="0">
                <a:solidFill>
                  <a:srgbClr val="F2F2F2"/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2F2F2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2F2F2"/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2F2F2"/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2F2F2"/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spc="-170" dirty="0" smtClean="0">
                <a:solidFill>
                  <a:srgbClr val="F2F2F2"/>
                </a:solidFill>
                <a:latin typeface="Lucida Console" pitchFamily="49" charset="0"/>
                <a:ea typeface="新細明體" charset="-120"/>
              </a:rPr>
              <a:t>`</a:t>
            </a:r>
            <a:r>
              <a:rPr lang="en-US" altLang="zh-TW" sz="2400" b="0" spc="-170" dirty="0" err="1" smtClean="0">
                <a:solidFill>
                  <a:srgbClr val="F2F2F2"/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spc="-170" dirty="0" smtClean="0">
                <a:solidFill>
                  <a:srgbClr val="F2F2F2"/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dirty="0">
              <a:solidFill>
                <a:srgbClr val="F2F2F2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start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cd e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</a:t>
            </a:r>
          </a:p>
          <a:p>
            <a:pPr>
              <a:lnSpc>
                <a:spcPct val="93000"/>
              </a:lnSpc>
            </a:pP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524000" y="1676400"/>
            <a:ext cx="57912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eaLnBrk="1" hangingPunct="1"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kern="0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b="0" kern="0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429000" y="6481978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132215" y="6497090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727960" y="6417226"/>
            <a:ext cx="294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728192" y="6440557"/>
            <a:ext cx="5364088" cy="4174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0000"/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215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Huh?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304800" y="1370186"/>
            <a:ext cx="86106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No, to search for “word” you need to do something that amounts to: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word ./subdir</a:t>
            </a:r>
            <a:r>
              <a:rPr lang="en-US" altLang="zh-TW" dirty="0">
                <a:latin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anose="02040502050506030303" pitchFamily="18" charset="0"/>
              </a:rPr>
              <a:t>/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/>
              <a:t> </a:t>
            </a:r>
          </a:p>
          <a:p>
            <a:pPr eaLnBrk="1" hangingPunct="1">
              <a:buFontTx/>
              <a:buNone/>
            </a:pPr>
            <a:endParaRPr lang="en-US" altLang="zh-TW" dirty="0"/>
          </a:p>
          <a:p>
            <a:pPr eaLnBrk="1" hangingPunct="1"/>
            <a:r>
              <a:rPr lang="en-US" altLang="zh-TW" dirty="0"/>
              <a:t>And that is what </a:t>
            </a:r>
            <a:r>
              <a:rPr lang="en-US" altLang="zh-TW" dirty="0" err="1"/>
              <a:t>xargs</a:t>
            </a:r>
            <a:r>
              <a:rPr lang="en-US" altLang="zh-TW" dirty="0"/>
              <a:t> does: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C00000"/>
                </a:solidFill>
              </a:rPr>
              <a:t>   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find . </a:t>
            </a:r>
            <a:r>
              <a:rPr lang="en-US" altLang="zh-TW" sz="2800" dirty="0">
                <a:solidFill>
                  <a:srgbClr val="C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name </a:t>
            </a:r>
            <a:r>
              <a:rPr lang="en-US" altLang="zh-TW" sz="28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sz="1200" dirty="0">
                <a:solidFill>
                  <a:srgbClr val="C00000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latin typeface="High Tower Text" panose="02040502050506030303" pitchFamily="18" charset="0"/>
              </a:rPr>
              <a:t>|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xargs</a:t>
            </a:r>
            <a:r>
              <a:rPr lang="en-US" altLang="zh-TW" sz="28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fgrep</a:t>
            </a:r>
            <a:r>
              <a:rPr lang="en-US" altLang="zh-TW" sz="2800" dirty="0">
                <a:latin typeface="High Tower Text" panose="02040502050506030303" pitchFamily="18" charset="0"/>
              </a:rPr>
              <a:t> word</a:t>
            </a:r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r>
              <a:rPr lang="en-US" altLang="zh-TW" sz="2800" dirty="0"/>
              <a:t>		</a:t>
            </a:r>
            <a:endParaRPr lang="en-US" altLang="zh-TW" sz="2800" dirty="0">
              <a:solidFill>
                <a:srgbClr val="00FF00"/>
              </a:solidFill>
            </a:endParaRPr>
          </a:p>
        </p:txBody>
      </p:sp>
      <p:cxnSp>
        <p:nvCxnSpPr>
          <p:cNvPr id="12292" name="Straight Arrow Connector 5"/>
          <p:cNvCxnSpPr>
            <a:cxnSpLocks noChangeShapeType="1"/>
          </p:cNvCxnSpPr>
          <p:nvPr/>
        </p:nvCxnSpPr>
        <p:spPr bwMode="auto">
          <a:xfrm rot="5400000">
            <a:off x="2477294" y="5141292"/>
            <a:ext cx="533400" cy="1588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53372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Huh?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04800" y="1370186"/>
            <a:ext cx="86106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No, to search for “word” you need to do something that amounts to: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word ./subdir</a:t>
            </a:r>
            <a:r>
              <a:rPr lang="en-US" altLang="zh-TW" dirty="0">
                <a:latin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anose="02040502050506030303" pitchFamily="18" charset="0"/>
              </a:rPr>
              <a:t>/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/>
              <a:t> </a:t>
            </a:r>
          </a:p>
          <a:p>
            <a:pPr eaLnBrk="1" hangingPunct="1">
              <a:buFontTx/>
              <a:buNone/>
            </a:pPr>
            <a:endParaRPr lang="en-US" altLang="zh-TW" dirty="0"/>
          </a:p>
          <a:p>
            <a:pPr eaLnBrk="1" hangingPunct="1"/>
            <a:r>
              <a:rPr lang="en-US" altLang="zh-TW" dirty="0"/>
              <a:t>And that is what </a:t>
            </a:r>
            <a:r>
              <a:rPr lang="en-US" altLang="zh-TW" dirty="0" err="1"/>
              <a:t>xargs</a:t>
            </a:r>
            <a:r>
              <a:rPr lang="en-US" altLang="zh-TW" dirty="0"/>
              <a:t> does: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sz="2800" dirty="0">
                <a:latin typeface="High Tower Text" panose="02040502050506030303" pitchFamily="18" charset="0"/>
              </a:rPr>
              <a:t>find . </a:t>
            </a:r>
            <a:r>
              <a:rPr lang="en-US" altLang="zh-TW" sz="2800" dirty="0">
                <a:latin typeface="Times New Roman" panose="02020603050405020304" pitchFamily="18" charset="0"/>
              </a:rPr>
              <a:t>-</a:t>
            </a:r>
            <a:r>
              <a:rPr lang="en-US" altLang="zh-TW" sz="2800" dirty="0">
                <a:latin typeface="High Tower Text" panose="02040502050506030303" pitchFamily="18" charset="0"/>
              </a:rPr>
              <a:t>name </a:t>
            </a:r>
            <a:r>
              <a:rPr lang="en-US" altLang="zh-TW" sz="2800" dirty="0" err="1">
                <a:latin typeface="High Tower Text" panose="02040502050506030303" pitchFamily="18" charset="0"/>
              </a:rPr>
              <a:t>myfile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latin typeface="High Tower Text" panose="02040502050506030303" pitchFamily="18" charset="0"/>
              </a:rPr>
              <a:t>|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xargs</a:t>
            </a:r>
            <a:r>
              <a:rPr lang="en-US" altLang="zh-TW" sz="28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fgrep</a:t>
            </a:r>
            <a:r>
              <a:rPr lang="en-US" altLang="zh-TW" sz="2800" dirty="0">
                <a:latin typeface="High Tower Text" panose="02040502050506030303" pitchFamily="18" charset="0"/>
              </a:rPr>
              <a:t> word</a:t>
            </a:r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endParaRPr lang="en-US" altLang="zh-TW" sz="2000" dirty="0">
              <a:solidFill>
                <a:srgbClr val="C000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zh-TW" sz="2800" dirty="0">
                <a:solidFill>
                  <a:srgbClr val="C00000"/>
                </a:solidFill>
              </a:rPr>
              <a:t>		 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./subdir</a:t>
            </a:r>
            <a:r>
              <a:rPr lang="en-US" altLang="zh-TW" sz="28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/</a:t>
            </a:r>
            <a:r>
              <a:rPr lang="en-US" altLang="zh-TW" sz="28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</a:p>
        </p:txBody>
      </p:sp>
      <p:cxnSp>
        <p:nvCxnSpPr>
          <p:cNvPr id="13316" name="Straight Arrow Connector 5"/>
          <p:cNvCxnSpPr>
            <a:cxnSpLocks noChangeShapeType="1"/>
          </p:cNvCxnSpPr>
          <p:nvPr/>
        </p:nvCxnSpPr>
        <p:spPr bwMode="auto">
          <a:xfrm rot="5400000">
            <a:off x="2477294" y="5141292"/>
            <a:ext cx="533400" cy="1588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5932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Huh?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04800" y="1370186"/>
            <a:ext cx="86106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No, to search for “word” you need to do something that amounts to: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word ./subdir</a:t>
            </a:r>
            <a:r>
              <a:rPr lang="en-US" altLang="zh-TW" dirty="0">
                <a:latin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anose="02040502050506030303" pitchFamily="18" charset="0"/>
              </a:rPr>
              <a:t>/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/>
              <a:t> </a:t>
            </a:r>
          </a:p>
          <a:p>
            <a:pPr eaLnBrk="1" hangingPunct="1">
              <a:buFontTx/>
              <a:buNone/>
            </a:pPr>
            <a:endParaRPr lang="en-US" altLang="zh-TW" dirty="0"/>
          </a:p>
          <a:p>
            <a:pPr eaLnBrk="1" hangingPunct="1"/>
            <a:r>
              <a:rPr lang="en-US" altLang="zh-TW" dirty="0"/>
              <a:t>And that is what </a:t>
            </a:r>
            <a:r>
              <a:rPr lang="en-US" altLang="zh-TW" dirty="0" err="1"/>
              <a:t>xargs</a:t>
            </a:r>
            <a:r>
              <a:rPr lang="en-US" altLang="zh-TW" dirty="0"/>
              <a:t> does: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sz="2800" dirty="0">
                <a:latin typeface="High Tower Text" panose="02040502050506030303" pitchFamily="18" charset="0"/>
              </a:rPr>
              <a:t>find . </a:t>
            </a:r>
            <a:r>
              <a:rPr lang="en-US" altLang="zh-TW" sz="2800" dirty="0">
                <a:latin typeface="Times New Roman" panose="02020603050405020304" pitchFamily="18" charset="0"/>
              </a:rPr>
              <a:t>-</a:t>
            </a:r>
            <a:r>
              <a:rPr lang="en-US" altLang="zh-TW" sz="2800" dirty="0">
                <a:latin typeface="High Tower Text" panose="02040502050506030303" pitchFamily="18" charset="0"/>
              </a:rPr>
              <a:t>name </a:t>
            </a:r>
            <a:r>
              <a:rPr lang="en-US" altLang="zh-TW" sz="2800" dirty="0" err="1">
                <a:latin typeface="High Tower Text" panose="02040502050506030303" pitchFamily="18" charset="0"/>
              </a:rPr>
              <a:t>myfile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latin typeface="High Tower Text" panose="02040502050506030303" pitchFamily="18" charset="0"/>
              </a:rPr>
              <a:t>|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xargs</a:t>
            </a:r>
            <a:r>
              <a:rPr lang="en-US" altLang="zh-TW" sz="28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fgrep</a:t>
            </a:r>
            <a:r>
              <a:rPr lang="en-US" altLang="zh-TW" sz="2800" dirty="0">
                <a:latin typeface="High Tower Text" panose="02040502050506030303" pitchFamily="18" charset="0"/>
              </a:rPr>
              <a:t> word</a:t>
            </a:r>
          </a:p>
          <a:p>
            <a:pPr eaLnBrk="1" hangingPunct="1">
              <a:buFontTx/>
              <a:buNone/>
            </a:pPr>
            <a:endParaRPr lang="en-US" altLang="zh-TW" sz="2000" dirty="0">
              <a:latin typeface="High Tower Text" panose="02040502050506030303" pitchFamily="18" charset="0"/>
            </a:endParaRPr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r>
              <a:rPr lang="en-US" altLang="zh-TW" sz="2800" dirty="0">
                <a:solidFill>
                  <a:srgbClr val="C00000"/>
                </a:solidFill>
              </a:rPr>
              <a:t>		 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./subdir</a:t>
            </a:r>
            <a:r>
              <a:rPr lang="en-US" altLang="zh-TW" sz="28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/</a:t>
            </a:r>
            <a:r>
              <a:rPr lang="en-US" altLang="zh-TW" sz="28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</a:p>
        </p:txBody>
      </p:sp>
      <p:cxnSp>
        <p:nvCxnSpPr>
          <p:cNvPr id="14340" name="Straight Arrow Connector 5"/>
          <p:cNvCxnSpPr>
            <a:cxnSpLocks noChangeShapeType="1"/>
          </p:cNvCxnSpPr>
          <p:nvPr/>
        </p:nvCxnSpPr>
        <p:spPr bwMode="auto">
          <a:xfrm flipV="1">
            <a:off x="3886200" y="4646786"/>
            <a:ext cx="3352800" cy="990600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29074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Huh?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304800" y="1370186"/>
            <a:ext cx="88392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No, to search for “word” you need to do something that amounts to: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word ./subdir</a:t>
            </a:r>
            <a:r>
              <a:rPr lang="en-US" altLang="zh-TW" dirty="0">
                <a:latin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anose="02040502050506030303" pitchFamily="18" charset="0"/>
              </a:rPr>
              <a:t>/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/>
              <a:t> </a:t>
            </a:r>
          </a:p>
          <a:p>
            <a:pPr eaLnBrk="1" hangingPunct="1">
              <a:buFontTx/>
              <a:buNone/>
            </a:pPr>
            <a:endParaRPr lang="en-US" altLang="zh-TW" dirty="0"/>
          </a:p>
          <a:p>
            <a:pPr eaLnBrk="1" hangingPunct="1"/>
            <a:r>
              <a:rPr lang="en-US" altLang="zh-TW" dirty="0"/>
              <a:t>And that is what </a:t>
            </a:r>
            <a:r>
              <a:rPr lang="en-US" altLang="zh-TW" dirty="0" err="1"/>
              <a:t>xargs</a:t>
            </a:r>
            <a:r>
              <a:rPr lang="en-US" altLang="zh-TW" dirty="0"/>
              <a:t> does: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sz="2800" dirty="0">
                <a:latin typeface="High Tower Text" panose="02040502050506030303" pitchFamily="18" charset="0"/>
              </a:rPr>
              <a:t>find . </a:t>
            </a:r>
            <a:r>
              <a:rPr lang="en-US" altLang="zh-TW" sz="2800" dirty="0">
                <a:latin typeface="Times New Roman" panose="02020603050405020304" pitchFamily="18" charset="0"/>
              </a:rPr>
              <a:t>-</a:t>
            </a:r>
            <a:r>
              <a:rPr lang="en-US" altLang="zh-TW" sz="2800" dirty="0">
                <a:latin typeface="High Tower Text" panose="02040502050506030303" pitchFamily="18" charset="0"/>
              </a:rPr>
              <a:t>name </a:t>
            </a:r>
            <a:r>
              <a:rPr lang="en-US" altLang="zh-TW" sz="2800" dirty="0" err="1">
                <a:latin typeface="High Tower Text" panose="02040502050506030303" pitchFamily="18" charset="0"/>
              </a:rPr>
              <a:t>myfile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latin typeface="High Tower Text" panose="02040502050506030303" pitchFamily="18" charset="0"/>
              </a:rPr>
              <a:t>|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xargs</a:t>
            </a:r>
            <a:r>
              <a:rPr lang="en-US" altLang="zh-TW" sz="28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fgrep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 word </a:t>
            </a:r>
            <a:r>
              <a:rPr lang="en-US" altLang="zh-TW" sz="2600" dirty="0">
                <a:solidFill>
                  <a:srgbClr val="C00000"/>
                </a:solidFill>
                <a:latin typeface="High Tower Text" panose="02040502050506030303" pitchFamily="18" charset="0"/>
              </a:rPr>
              <a:t>/subdir</a:t>
            </a:r>
            <a:r>
              <a:rPr lang="en-US" altLang="zh-TW" sz="26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TW" sz="2600" dirty="0">
                <a:solidFill>
                  <a:srgbClr val="C00000"/>
                </a:solidFill>
                <a:latin typeface="High Tower Text" panose="02040502050506030303" pitchFamily="18" charset="0"/>
              </a:rPr>
              <a:t>/</a:t>
            </a:r>
            <a:r>
              <a:rPr lang="en-US" altLang="zh-TW" sz="26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sz="2400" dirty="0">
                <a:solidFill>
                  <a:srgbClr val="C00000"/>
                </a:solidFill>
              </a:rPr>
              <a:t> 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r>
              <a:rPr lang="en-US" altLang="zh-TW" sz="2800" dirty="0"/>
              <a:t>		</a:t>
            </a:r>
            <a:endParaRPr lang="en-US" altLang="zh-TW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37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Huh?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304800" y="1370186"/>
            <a:ext cx="88392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No, to search for “word” you need to do something that amounts to: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word ./subdir</a:t>
            </a:r>
            <a:r>
              <a:rPr lang="en-US" altLang="zh-TW" dirty="0">
                <a:latin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anose="02040502050506030303" pitchFamily="18" charset="0"/>
              </a:rPr>
              <a:t>/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/>
              <a:t> </a:t>
            </a:r>
          </a:p>
          <a:p>
            <a:pPr eaLnBrk="1" hangingPunct="1">
              <a:buFontTx/>
              <a:buNone/>
            </a:pPr>
            <a:endParaRPr lang="en-US" altLang="zh-TW" dirty="0"/>
          </a:p>
          <a:p>
            <a:pPr eaLnBrk="1" hangingPunct="1"/>
            <a:r>
              <a:rPr lang="en-US" altLang="zh-TW" dirty="0"/>
              <a:t>And that is what </a:t>
            </a:r>
            <a:r>
              <a:rPr lang="en-US" altLang="zh-TW" dirty="0" err="1"/>
              <a:t>xargs</a:t>
            </a:r>
            <a:r>
              <a:rPr lang="en-US" altLang="zh-TW" dirty="0"/>
              <a:t> does:</a:t>
            </a:r>
          </a:p>
          <a:p>
            <a:pPr eaLnBrk="1" hangingPunct="1">
              <a:buFontTx/>
              <a:buNone/>
            </a:pPr>
            <a:r>
              <a:rPr lang="en-US" altLang="zh-TW" dirty="0">
                <a:solidFill>
                  <a:schemeClr val="bg1"/>
                </a:solidFill>
              </a:rPr>
              <a:t>	   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find . </a:t>
            </a:r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name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sz="12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|</a:t>
            </a:r>
            <a:r>
              <a:rPr lang="en-US" altLang="zh-TW" sz="12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anose="02040502050506030303" pitchFamily="18" charset="0"/>
              </a:rPr>
              <a:t>xargs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fgrep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 word </a:t>
            </a:r>
            <a:r>
              <a:rPr lang="en-US" altLang="zh-TW" sz="2600" dirty="0">
                <a:solidFill>
                  <a:srgbClr val="C00000"/>
                </a:solidFill>
                <a:latin typeface="High Tower Text" panose="02040502050506030303" pitchFamily="18" charset="0"/>
              </a:rPr>
              <a:t>/subdir</a:t>
            </a:r>
            <a:r>
              <a:rPr lang="en-US" altLang="zh-TW" sz="26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TW" sz="2600" dirty="0">
                <a:solidFill>
                  <a:srgbClr val="C00000"/>
                </a:solidFill>
                <a:latin typeface="High Tower Text" panose="02040502050506030303" pitchFamily="18" charset="0"/>
              </a:rPr>
              <a:t>/</a:t>
            </a:r>
            <a:r>
              <a:rPr lang="en-US" altLang="zh-TW" sz="26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sz="2400" dirty="0">
                <a:solidFill>
                  <a:srgbClr val="C00000"/>
                </a:solidFill>
              </a:rPr>
              <a:t> 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r>
              <a:rPr lang="en-US" altLang="zh-TW" sz="2800" dirty="0"/>
              <a:t>		</a:t>
            </a:r>
            <a:endParaRPr lang="en-US" altLang="zh-TW" sz="2800" dirty="0">
              <a:solidFill>
                <a:srgbClr val="00FF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45990" y="2441328"/>
            <a:ext cx="54006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zh-TW" sz="100" b="0" kern="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b="0" kern="0" dirty="0" err="1">
                <a:solidFill>
                  <a:srgbClr val="000000"/>
                </a:solidFill>
                <a:latin typeface="High Tower Text" panose="02040502050506030303" pitchFamily="18" charset="0"/>
              </a:rPr>
              <a:t>fgrep</a:t>
            </a:r>
            <a:r>
              <a:rPr lang="en-US" altLang="zh-TW" b="0" kern="0" dirty="0">
                <a:solidFill>
                  <a:srgbClr val="000000"/>
                </a:solidFill>
                <a:latin typeface="High Tower Text" panose="02040502050506030303" pitchFamily="18" charset="0"/>
              </a:rPr>
              <a:t> word ./subdir</a:t>
            </a:r>
            <a:r>
              <a:rPr lang="en-US" altLang="zh-TW" b="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TW" b="0" kern="0" dirty="0">
                <a:solidFill>
                  <a:srgbClr val="000000"/>
                </a:solidFill>
                <a:latin typeface="High Tower Text" panose="02040502050506030303" pitchFamily="18" charset="0"/>
              </a:rPr>
              <a:t>/</a:t>
            </a:r>
            <a:r>
              <a:rPr lang="en-US" altLang="zh-TW" b="0" kern="0" dirty="0" err="1">
                <a:solidFill>
                  <a:srgbClr val="000000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b="0" kern="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301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49" presetClass="path" presetSubtype="0" fill="hold" grpId="1" nodeType="withEffect" p14:presetBounceEnd="2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2222E-6 3.33333E-6 L 0.38594 0.21551 " pathEditMode="relative" rAng="0" ptsTypes="AA" p14:bounceEnd="26000">
                                          <p:cBhvr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288" y="1076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4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49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2222E-6 -1.48148E-6 L 0.38594 0.21551 " pathEditMode="relative" rAng="0" ptsTypes="AA">
                                          <p:cBhvr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288" y="1076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4" grpId="1"/>
        </p:bldLst>
      </p:timing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 idx="4294967295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 </a:t>
            </a:r>
            <a:r>
              <a:rPr lang="en-US" altLang="zh-TW" sz="6600" b="1" dirty="0" err="1">
                <a:solidFill>
                  <a:srgbClr val="0033CC"/>
                </a:solidFill>
                <a:latin typeface="High Tower Text" panose="02040502050506030303" pitchFamily="18" charset="0"/>
              </a:rPr>
              <a:t>xargs</a:t>
            </a:r>
            <a:r>
              <a:rPr lang="en-US" altLang="zh-TW" dirty="0">
                <a:solidFill>
                  <a:srgbClr val="0033CC"/>
                </a:solidFill>
              </a:rPr>
              <a:t> vs the </a:t>
            </a:r>
            <a:r>
              <a:rPr lang="en-US" altLang="zh-TW" sz="5400" b="1" dirty="0">
                <a:solidFill>
                  <a:srgbClr val="0033CC"/>
                </a:solidFill>
              </a:rPr>
              <a:t>` `</a:t>
            </a:r>
            <a:r>
              <a:rPr lang="en-US" altLang="zh-TW" dirty="0">
                <a:solidFill>
                  <a:srgbClr val="0033CC"/>
                </a:solidFill>
              </a:rPr>
              <a:t> command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4294967295"/>
          </p:nvPr>
        </p:nvSpPr>
        <p:spPr>
          <a:xfrm>
            <a:off x="304800" y="1370186"/>
            <a:ext cx="8839200" cy="4525963"/>
          </a:xfrm>
        </p:spPr>
        <p:txBody>
          <a:bodyPr/>
          <a:lstStyle/>
          <a:p>
            <a:pPr eaLnBrk="1" hangingPunct="1"/>
            <a:r>
              <a:rPr lang="en-US" altLang="zh-TW" sz="3600" dirty="0"/>
              <a:t>Compare </a:t>
            </a:r>
            <a:r>
              <a:rPr lang="en-US" altLang="zh-TW" sz="3600" dirty="0" err="1">
                <a:solidFill>
                  <a:srgbClr val="CC3300"/>
                </a:solidFill>
              </a:rPr>
              <a:t>xargs</a:t>
            </a:r>
            <a:r>
              <a:rPr lang="en-US" altLang="zh-TW" sz="3600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% </a:t>
            </a:r>
            <a:r>
              <a:rPr lang="en-US" altLang="zh-TW" sz="3600" dirty="0">
                <a:latin typeface="High Tower Text" panose="02040502050506030303" pitchFamily="18" charset="0"/>
              </a:rPr>
              <a:t>find . </a:t>
            </a:r>
            <a:r>
              <a:rPr lang="en-US" altLang="zh-TW" sz="3600" dirty="0">
                <a:latin typeface="Times New Roman" panose="02020603050405020304" pitchFamily="18" charset="0"/>
              </a:rPr>
              <a:t>-</a:t>
            </a:r>
            <a:r>
              <a:rPr lang="en-US" altLang="zh-TW" sz="3600" dirty="0">
                <a:latin typeface="High Tower Text" panose="02040502050506030303" pitchFamily="18" charset="0"/>
              </a:rPr>
              <a:t>name </a:t>
            </a:r>
            <a:r>
              <a:rPr lang="en-US" altLang="zh-TW" sz="3600" dirty="0" err="1">
                <a:latin typeface="High Tower Text" panose="02040502050506030303" pitchFamily="18" charset="0"/>
              </a:rPr>
              <a:t>myfile</a:t>
            </a:r>
            <a:r>
              <a:rPr lang="en-US" altLang="zh-TW" sz="3600" dirty="0">
                <a:latin typeface="High Tower Text" panose="02040502050506030303" pitchFamily="18" charset="0"/>
              </a:rPr>
              <a:t> | </a:t>
            </a:r>
            <a:r>
              <a:rPr lang="en-US" altLang="zh-TW" sz="3600" dirty="0" err="1">
                <a:solidFill>
                  <a:srgbClr val="CC3300"/>
                </a:solidFill>
                <a:latin typeface="High Tower Text" panose="02040502050506030303" pitchFamily="18" charset="0"/>
              </a:rPr>
              <a:t>xargs</a:t>
            </a:r>
            <a:r>
              <a:rPr lang="en-US" altLang="zh-TW" sz="3600" dirty="0">
                <a:latin typeface="High Tower Text" panose="02040502050506030303" pitchFamily="18" charset="0"/>
              </a:rPr>
              <a:t> </a:t>
            </a:r>
            <a:r>
              <a:rPr lang="en-US" altLang="zh-TW" sz="3600" dirty="0" err="1">
                <a:latin typeface="High Tower Text" panose="02040502050506030303" pitchFamily="18" charset="0"/>
              </a:rPr>
              <a:t>fgrep</a:t>
            </a:r>
            <a:r>
              <a:rPr lang="en-US" altLang="zh-TW" sz="3600" dirty="0">
                <a:latin typeface="High Tower Text" panose="02040502050506030303" pitchFamily="18" charset="0"/>
              </a:rPr>
              <a:t> word  </a:t>
            </a:r>
            <a:endParaRPr lang="en-US" altLang="zh-TW" dirty="0">
              <a:latin typeface="High Tower Text" panose="02040502050506030303" pitchFamily="18" charset="0"/>
            </a:endParaRPr>
          </a:p>
          <a:p>
            <a:pPr eaLnBrk="1" hangingPunct="1">
              <a:buFontTx/>
              <a:buNone/>
            </a:pPr>
            <a:endParaRPr lang="en-US" altLang="zh-TW" sz="2400" dirty="0">
              <a:latin typeface="High Tower Text" panose="02040502050506030303" pitchFamily="18" charset="0"/>
            </a:endParaRPr>
          </a:p>
          <a:p>
            <a:pPr eaLnBrk="1" hangingPunct="1"/>
            <a:r>
              <a:rPr lang="en-US" altLang="zh-TW" dirty="0"/>
              <a:t>To </a:t>
            </a:r>
            <a:r>
              <a:rPr lang="en-US" altLang="zh-TW" b="1" dirty="0">
                <a:solidFill>
                  <a:srgbClr val="CC3300"/>
                </a:solidFill>
              </a:rPr>
              <a:t>` `</a:t>
            </a:r>
            <a:r>
              <a:rPr lang="en-US" altLang="zh-TW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sz="2800" dirty="0"/>
              <a:t>	   </a:t>
            </a:r>
            <a:r>
              <a:rPr lang="en-US" altLang="zh-TW" dirty="0"/>
              <a:t>%</a:t>
            </a:r>
            <a:r>
              <a:rPr lang="en-US" altLang="zh-TW" sz="2800" dirty="0"/>
              <a:t> </a:t>
            </a:r>
            <a:r>
              <a:rPr lang="en-US" altLang="zh-TW" sz="3600" dirty="0" err="1">
                <a:latin typeface="High Tower Text" panose="02040502050506030303" pitchFamily="18" charset="0"/>
              </a:rPr>
              <a:t>fgrep</a:t>
            </a:r>
            <a:r>
              <a:rPr lang="en-US" altLang="zh-TW" sz="3600" dirty="0">
                <a:latin typeface="High Tower Text" panose="02040502050506030303" pitchFamily="18" charset="0"/>
              </a:rPr>
              <a:t> word  </a:t>
            </a:r>
            <a:r>
              <a:rPr lang="en-US" altLang="zh-TW" sz="3600" dirty="0">
                <a:solidFill>
                  <a:srgbClr val="CC3300"/>
                </a:solidFill>
                <a:latin typeface="High Tower Text" panose="02040502050506030303" pitchFamily="18" charset="0"/>
              </a:rPr>
              <a:t>`</a:t>
            </a:r>
            <a:r>
              <a:rPr lang="en-US" altLang="zh-TW" sz="3600" dirty="0">
                <a:latin typeface="High Tower Text" panose="02040502050506030303" pitchFamily="18" charset="0"/>
              </a:rPr>
              <a:t>find . </a:t>
            </a:r>
            <a:r>
              <a:rPr lang="en-US" altLang="zh-TW" sz="3600" dirty="0">
                <a:latin typeface="Times New Roman" panose="02020603050405020304" pitchFamily="18" charset="0"/>
              </a:rPr>
              <a:t>-</a:t>
            </a:r>
            <a:r>
              <a:rPr lang="en-US" altLang="zh-TW" sz="3600" dirty="0">
                <a:latin typeface="High Tower Text" panose="02040502050506030303" pitchFamily="18" charset="0"/>
              </a:rPr>
              <a:t>name </a:t>
            </a:r>
            <a:r>
              <a:rPr lang="en-US" altLang="zh-TW" sz="3600" dirty="0" err="1">
                <a:latin typeface="High Tower Text" panose="02040502050506030303" pitchFamily="18" charset="0"/>
              </a:rPr>
              <a:t>myfile</a:t>
            </a:r>
            <a:r>
              <a:rPr lang="en-US" altLang="zh-TW" sz="3600" dirty="0">
                <a:solidFill>
                  <a:srgbClr val="CC3300"/>
                </a:solidFill>
                <a:latin typeface="High Tower Text" panose="02040502050506030303" pitchFamily="18" charset="0"/>
              </a:rPr>
              <a:t>`</a:t>
            </a:r>
            <a:endParaRPr lang="en-US" altLang="zh-TW" dirty="0">
              <a:solidFill>
                <a:srgbClr val="CC3300"/>
              </a:solidFill>
              <a:latin typeface="High Tower Text" panose="02040502050506030303" pitchFamily="18" charset="0"/>
            </a:endParaRPr>
          </a:p>
          <a:p>
            <a:pPr eaLnBrk="1" hangingPunct="1">
              <a:buFontTx/>
              <a:buNone/>
            </a:pPr>
            <a:endParaRPr lang="en-US" altLang="zh-TW" sz="2400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66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  <a:endParaRPr lang="en-US" altLang="en-US" dirty="0" smtClean="0">
              <a:solidFill>
                <a:srgbClr val="0033CC"/>
              </a:solidFill>
            </a:endParaRP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474942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/>
                <a:gridCol w="7010400"/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666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solidFill>
                  <a:srgbClr val="0033CC"/>
                </a:solidFill>
              </a:rPr>
              <a:t>Command Coordination </a:t>
            </a:r>
            <a:br>
              <a:rPr lang="en-US" altLang="zh-TW" smtClean="0">
                <a:solidFill>
                  <a:srgbClr val="0033CC"/>
                </a:solidFill>
              </a:rPr>
            </a:br>
            <a:r>
              <a:rPr lang="en-US" altLang="zh-TW" sz="3200" smtClean="0">
                <a:solidFill>
                  <a:srgbClr val="0033CC"/>
                </a:solidFill>
                <a:latin typeface="Lucida Grande" charset="0"/>
              </a:rPr>
              <a:t>;     &amp;&amp;     ||</a:t>
            </a:r>
            <a:r>
              <a:rPr lang="en-US" altLang="zh-TW" sz="3200" smtClean="0">
                <a:solidFill>
                  <a:srgbClr val="222268"/>
                </a:solidFill>
                <a:latin typeface="Lucida Grande" charset="0"/>
              </a:rPr>
              <a:t> </a:t>
            </a:r>
            <a:endParaRPr lang="en-US" altLang="zh-TW" sz="2000" smtClean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52600"/>
            <a:ext cx="8001000" cy="46482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 smtClean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b="1" dirty="0" smtClean="0">
                <a:solidFill>
                  <a:srgbClr val="000000"/>
                </a:solidFill>
                <a:latin typeface="Times New Roman" pitchFamily="18" charset="0"/>
              </a:rPr>
              <a:t>command1 ; command2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The semicolon links two commands that are executed in simple sequential order. Linking commands with semicolons is equivalent to executing them as separate commands: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dirty="0" smtClean="0">
                <a:solidFill>
                  <a:srgbClr val="000000"/>
                </a:solidFill>
                <a:latin typeface="High Tower Text" pitchFamily="18" charset="0"/>
              </a:rPr>
              <a:t>cd ~/</a:t>
            </a:r>
            <a:r>
              <a:rPr lang="en-US" altLang="zh-TW" dirty="0" err="1" smtClean="0">
                <a:solidFill>
                  <a:srgbClr val="000000"/>
                </a:solidFill>
                <a:latin typeface="High Tower Text" pitchFamily="18" charset="0"/>
              </a:rPr>
              <a:t>public_html</a:t>
            </a:r>
            <a:r>
              <a:rPr lang="en-US" altLang="zh-TW" dirty="0" smtClean="0">
                <a:solidFill>
                  <a:srgbClr val="000000"/>
                </a:solidFill>
                <a:latin typeface="High Tower Text" pitchFamily="18" charset="0"/>
              </a:rPr>
              <a:t> ; ls *.html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2400" dirty="0" smtClean="0">
              <a:solidFill>
                <a:srgbClr val="000000"/>
              </a:solidFill>
              <a:latin typeface="High Tower Text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is equivalent to: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10000"/>
              </a:spcBef>
              <a:buFontTx/>
              <a:buNone/>
            </a:pPr>
            <a:r>
              <a:rPr lang="en-US" altLang="zh-TW" dirty="0" smtClean="0">
                <a:solidFill>
                  <a:srgbClr val="000000"/>
                </a:solidFill>
                <a:latin typeface="High Tower Text" pitchFamily="18" charset="0"/>
              </a:rPr>
              <a:t> cd ~/</a:t>
            </a:r>
            <a:r>
              <a:rPr lang="en-US" altLang="zh-TW" dirty="0" err="1" smtClean="0">
                <a:solidFill>
                  <a:srgbClr val="000000"/>
                </a:solidFill>
                <a:latin typeface="High Tower Text" pitchFamily="18" charset="0"/>
              </a:rPr>
              <a:t>public_html</a:t>
            </a:r>
            <a:endParaRPr lang="en-US" altLang="zh-TW" dirty="0" smtClean="0">
              <a:solidFill>
                <a:srgbClr val="000000"/>
              </a:solidFill>
              <a:latin typeface="High Tower Text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dirty="0" smtClean="0">
                <a:solidFill>
                  <a:srgbClr val="000000"/>
                </a:solidFill>
                <a:latin typeface="High Tower Text" pitchFamily="18" charset="0"/>
              </a:rPr>
              <a:t> ls *.html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3429000" y="990600"/>
            <a:ext cx="457200" cy="533400"/>
          </a:xfrm>
          <a:prstGeom prst="ellipse">
            <a:avLst/>
          </a:prstGeom>
          <a:noFill/>
          <a:ln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 altLang="zh-TW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1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0033CC"/>
                </a:solidFill>
              </a:rPr>
              <a:t>Command Coordination </a:t>
            </a:r>
            <a:br>
              <a:rPr lang="en-US" altLang="zh-TW" dirty="0" smtClean="0">
                <a:solidFill>
                  <a:srgbClr val="0033CC"/>
                </a:solidFill>
              </a:rPr>
            </a:br>
            <a:r>
              <a:rPr lang="en-US" altLang="zh-TW" sz="3200" dirty="0" smtClean="0">
                <a:solidFill>
                  <a:srgbClr val="0033CC"/>
                </a:solidFill>
                <a:latin typeface="Lucida Grande" charset="0"/>
              </a:rPr>
              <a:t>;     &amp;&amp;     || </a:t>
            </a:r>
            <a:endParaRPr lang="en-US" altLang="zh-TW" sz="2000" dirty="0" smtClean="0">
              <a:solidFill>
                <a:srgbClr val="0033CC"/>
              </a:solidFill>
              <a:latin typeface="Lucida Grande" charset="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52600"/>
            <a:ext cx="8458200" cy="44196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 smtClean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b="1" dirty="0" smtClean="0">
                <a:solidFill>
                  <a:srgbClr val="000000"/>
                </a:solidFill>
                <a:latin typeface="Times New Roman" pitchFamily="18" charset="0"/>
              </a:rPr>
              <a:t>command1 &amp;&amp; command2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Command1 always executes, but command2 only executes if command1 was successful.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Q: Why is a &amp;&amp; used for this?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A: It is the idea of </a:t>
            </a:r>
            <a:r>
              <a:rPr lang="en-US" altLang="zh-TW" sz="2400" u="sng" dirty="0" smtClean="0">
                <a:solidFill>
                  <a:srgbClr val="000000"/>
                </a:solidFill>
                <a:latin typeface="Times New Roman" pitchFamily="18" charset="0"/>
              </a:rPr>
              <a:t>short circuit evaluation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, whereby the evaluation of a logical expression must stop early, if the result becomes known.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0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191000" y="914400"/>
            <a:ext cx="685800" cy="533400"/>
          </a:xfrm>
          <a:prstGeom prst="ellipse">
            <a:avLst/>
          </a:prstGeom>
          <a:noFill/>
          <a:ln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 altLang="zh-TW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52400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FF0000"/>
                </a:solidFill>
                <a:latin typeface="Times New Roman" pitchFamily="18" charset="0"/>
              </a:rPr>
              <a:t>Consider this C++ function to compute a </a:t>
            </a:r>
            <a:r>
              <a:rPr lang="en-US" altLang="zh-TW" sz="2600" b="0" dirty="0" err="1">
                <a:solidFill>
                  <a:srgbClr val="FF0000"/>
                </a:solidFill>
                <a:latin typeface="Times New Roman" pitchFamily="18" charset="0"/>
              </a:rPr>
              <a:t>boolean</a:t>
            </a:r>
            <a:r>
              <a:rPr lang="en-US" altLang="zh-TW" sz="2600" b="0" dirty="0">
                <a:solidFill>
                  <a:srgbClr val="FF0000"/>
                </a:solidFill>
                <a:latin typeface="Times New Roman" pitchFamily="18" charset="0"/>
              </a:rPr>
              <a:t> expression: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	bool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(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bool A, bool B, bool C, bool D)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	{ return A &amp;&amp; B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&amp;&amp; C &amp;&amp; D;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         extern bool x;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main()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{&lt;&lt; (true,</a:t>
            </a:r>
            <a:r>
              <a:rPr lang="en-US" altLang="zh-TW" sz="2000" b="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true, false, x)&lt;&lt;l;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          }</a:t>
            </a:r>
            <a:endParaRPr lang="en-US" altLang="zh-TW" sz="2600" b="0" dirty="0">
              <a:solidFill>
                <a:schemeClr val="bg1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To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evaluate the expression, we first do A &amp;&amp; B.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→This gives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true &amp;&amp; true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true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next take that result and &amp;&amp; it with C.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→ This gives true &amp;&amp; false = false.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Now</a:t>
            </a:r>
            <a:r>
              <a:rPr lang="en-US" altLang="zh-TW" sz="2600" dirty="0" smtClean="0">
                <a:solidFill>
                  <a:schemeClr val="bg1"/>
                </a:solidFill>
                <a:latin typeface="Times New Roman" pitchFamily="18" charset="0"/>
              </a:rPr>
              <a:t>,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the point: 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Once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know that A &amp;&amp; B &amp;&amp; C = false, we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no longer care </a:t>
            </a:r>
            <a:r>
              <a:rPr lang="en-US" altLang="zh-TW" sz="2600" b="0" i="1" u="sng" dirty="0" smtClean="0">
                <a:solidFill>
                  <a:schemeClr val="bg1"/>
                </a:solidFill>
                <a:latin typeface="Times New Roman" pitchFamily="18" charset="0"/>
              </a:rPr>
              <a:t>what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D </a:t>
            </a:r>
            <a:r>
              <a:rPr lang="en-US" altLang="zh-TW" sz="2600" b="0" i="1" u="sng" dirty="0" smtClean="0">
                <a:solidFill>
                  <a:schemeClr val="bg1"/>
                </a:solidFill>
                <a:latin typeface="Times New Roman" pitchFamily="18" charset="0"/>
              </a:rPr>
              <a:t>is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;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know that the final answer is false.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C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++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enforces this rule, so you </a:t>
            </a:r>
            <a:r>
              <a:rPr lang="en-US" altLang="zh-TW" sz="2600" u="sng" dirty="0" smtClean="0">
                <a:solidFill>
                  <a:schemeClr val="bg1"/>
                </a:solidFill>
                <a:latin typeface="Times New Roman" pitchFamily="18" charset="0"/>
              </a:rPr>
              <a:t>know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that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D will not be tested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084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 smtClean="0">
                <a:solidFill>
                  <a:srgbClr val="0033CC"/>
                </a:solidFill>
              </a:rPr>
              <a:t>history</a:t>
            </a:r>
            <a:endParaRPr lang="en-US" altLang="zh-TW" sz="5400" b="1" dirty="0">
              <a:solidFill>
                <a:srgbClr val="0033CC"/>
              </a:solidFill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Lists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dirty="0" smtClean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of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commands you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typed.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728192" y="1685676"/>
            <a:ext cx="5364088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/home/Me/start</a:t>
            </a:r>
          </a:p>
          <a:p>
            <a:pPr>
              <a:lnSpc>
                <a:spcPct val="93000"/>
              </a:lnSpc>
            </a:pPr>
            <a:r>
              <a:rPr lang="en-US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/home/Me/start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start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start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cd e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  ls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40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732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52400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latin typeface="Times New Roman" pitchFamily="18" charset="0"/>
              </a:rPr>
              <a:t>Consider this C++ function to compute a </a:t>
            </a:r>
            <a:r>
              <a:rPr lang="en-US" altLang="zh-TW" sz="2600" b="0" dirty="0" err="1">
                <a:latin typeface="Times New Roman" pitchFamily="18" charset="0"/>
              </a:rPr>
              <a:t>boolean</a:t>
            </a:r>
            <a:r>
              <a:rPr lang="en-US" altLang="zh-TW" sz="2600" b="0" dirty="0">
                <a:latin typeface="Times New Roman" pitchFamily="18" charset="0"/>
              </a:rPr>
              <a:t> expression: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bool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(bool A, bool B, bool C, bool D)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</a:t>
            </a:r>
            <a:r>
              <a:rPr lang="en-US" altLang="zh-TW" sz="2600" b="0" dirty="0">
                <a:latin typeface="Times New Roman" pitchFamily="18" charset="0"/>
              </a:rPr>
              <a:t>return A &amp;&amp; B</a:t>
            </a:r>
            <a:r>
              <a:rPr lang="en-US" altLang="zh-TW" sz="2600" dirty="0">
                <a:latin typeface="Times New Roman" pitchFamily="18" charset="0"/>
              </a:rPr>
              <a:t> </a:t>
            </a:r>
            <a:r>
              <a:rPr lang="en-US" altLang="zh-TW" sz="2600" b="0" dirty="0">
                <a:latin typeface="Times New Roman" pitchFamily="18" charset="0"/>
              </a:rPr>
              <a:t>&amp;&amp; C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&amp;&amp; D;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          extern bool x;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main()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{  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&lt;&lt;</a:t>
            </a:r>
            <a:r>
              <a:rPr lang="en-US" altLang="zh-TW" sz="2600" b="0" dirty="0" err="1" smtClean="0">
                <a:latin typeface="Times New Roman" pitchFamily="18" charset="0"/>
              </a:rPr>
              <a:t>TestAllTrue</a:t>
            </a:r>
            <a:r>
              <a:rPr lang="en-US" altLang="zh-TW" sz="2600" b="0" dirty="0" smtClean="0">
                <a:latin typeface="Times New Roman" pitchFamily="18" charset="0"/>
              </a:rPr>
              <a:t>(true, true, false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, x)&lt;&lt;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endl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           }</a:t>
            </a:r>
            <a:endParaRPr lang="en-US" altLang="zh-TW" sz="26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To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evaluate the expression, we first do A &amp;&amp; B.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→This gives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true &amp;&amp; true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true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next take that result and &amp;&amp; it with C.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→ This gives true &amp;&amp; false = false.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Now</a:t>
            </a:r>
            <a:r>
              <a:rPr lang="en-US" altLang="zh-TW" sz="2600" dirty="0" smtClean="0">
                <a:solidFill>
                  <a:schemeClr val="bg1"/>
                </a:solidFill>
                <a:latin typeface="Times New Roman" pitchFamily="18" charset="0"/>
              </a:rPr>
              <a:t>,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the point: 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Once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know that A &amp;&amp; B &amp;&amp; C = false, we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no longer care </a:t>
            </a:r>
            <a:r>
              <a:rPr lang="en-US" altLang="zh-TW" sz="2600" b="0" i="1" u="sng" dirty="0" smtClean="0">
                <a:solidFill>
                  <a:schemeClr val="bg1"/>
                </a:solidFill>
                <a:latin typeface="Times New Roman" pitchFamily="18" charset="0"/>
              </a:rPr>
              <a:t>what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D </a:t>
            </a:r>
            <a:r>
              <a:rPr lang="en-US" altLang="zh-TW" sz="2600" b="0" i="1" u="sng" dirty="0" smtClean="0">
                <a:solidFill>
                  <a:schemeClr val="bg1"/>
                </a:solidFill>
                <a:latin typeface="Times New Roman" pitchFamily="18" charset="0"/>
              </a:rPr>
              <a:t>is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;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know that the final answer is false.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C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++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enforces this rule, so you </a:t>
            </a:r>
            <a:r>
              <a:rPr lang="en-US" altLang="zh-TW" sz="2600" u="sng" dirty="0" smtClean="0">
                <a:solidFill>
                  <a:schemeClr val="bg1"/>
                </a:solidFill>
                <a:latin typeface="Times New Roman" pitchFamily="18" charset="0"/>
              </a:rPr>
              <a:t>know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that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D will not be tested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897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52400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Consider this C++ function to compute a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boolean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expression: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bool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(bool </a:t>
            </a:r>
            <a:r>
              <a:rPr lang="en-US" altLang="zh-TW" sz="2600" dirty="0">
                <a:solidFill>
                  <a:srgbClr val="00B050"/>
                </a:solidFill>
                <a:latin typeface="Times New Roman" pitchFamily="18" charset="0"/>
              </a:rPr>
              <a:t>A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zh-TW" sz="20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bool </a:t>
            </a:r>
            <a:r>
              <a:rPr lang="en-US" altLang="zh-TW" sz="2600" dirty="0">
                <a:solidFill>
                  <a:srgbClr val="C00000"/>
                </a:solidFill>
                <a:latin typeface="Times New Roman" pitchFamily="18" charset="0"/>
              </a:rPr>
              <a:t>B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zh-TW" sz="24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bool C, bool D)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</a:t>
            </a:r>
            <a:r>
              <a:rPr lang="en-US" altLang="zh-TW" sz="2600" b="0" dirty="0">
                <a:latin typeface="Times New Roman" pitchFamily="18" charset="0"/>
              </a:rPr>
              <a:t>return A &amp;&amp; B &amp;&amp; C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&amp;&amp; D;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          extern bool x;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main()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{  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&lt;&lt;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TW" sz="2600" b="0" dirty="0" smtClean="0">
                <a:latin typeface="Times New Roman" pitchFamily="18" charset="0"/>
              </a:rPr>
              <a:t>true, true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US" altLang="zh-TW" sz="2600" b="0" dirty="0" smtClean="0">
                <a:latin typeface="Times New Roman" pitchFamily="18" charset="0"/>
              </a:rPr>
              <a:t>false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, x)&lt;&lt;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endl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           }</a:t>
            </a:r>
            <a:endParaRPr lang="en-US" altLang="zh-TW" sz="26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To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evaluate the expression, we first do </a:t>
            </a:r>
            <a:r>
              <a:rPr lang="en-US" altLang="zh-TW" sz="2600" dirty="0">
                <a:solidFill>
                  <a:srgbClr val="00B050"/>
                </a:solidFill>
                <a:latin typeface="Times New Roman" pitchFamily="18" charset="0"/>
              </a:rPr>
              <a:t>A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 &amp;&amp; </a:t>
            </a:r>
            <a:r>
              <a:rPr lang="en-US" altLang="zh-TW" sz="2600" dirty="0">
                <a:solidFill>
                  <a:srgbClr val="C00000"/>
                </a:solidFill>
                <a:latin typeface="Times New Roman" pitchFamily="18" charset="0"/>
              </a:rPr>
              <a:t>B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→This gives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true &amp;&amp; true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true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next take that result and &amp;&amp; it with C.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→ This gives true &amp;&amp; false = false.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Now</a:t>
            </a:r>
            <a:r>
              <a:rPr lang="en-US" altLang="zh-TW" sz="2600" dirty="0" smtClean="0">
                <a:solidFill>
                  <a:schemeClr val="bg1"/>
                </a:solidFill>
                <a:latin typeface="Times New Roman" pitchFamily="18" charset="0"/>
              </a:rPr>
              <a:t>,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the point: 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Once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know that A &amp;&amp; B &amp;&amp; C = false, we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no longer care </a:t>
            </a:r>
            <a:r>
              <a:rPr lang="en-US" altLang="zh-TW" sz="2600" b="0" i="1" u="sng" dirty="0" smtClean="0">
                <a:solidFill>
                  <a:schemeClr val="bg1"/>
                </a:solidFill>
                <a:latin typeface="Times New Roman" pitchFamily="18" charset="0"/>
              </a:rPr>
              <a:t>what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D </a:t>
            </a:r>
            <a:r>
              <a:rPr lang="en-US" altLang="zh-TW" sz="2600" b="0" i="1" u="sng" dirty="0" smtClean="0">
                <a:solidFill>
                  <a:schemeClr val="bg1"/>
                </a:solidFill>
                <a:latin typeface="Times New Roman" pitchFamily="18" charset="0"/>
              </a:rPr>
              <a:t>is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;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know that the final answer is false.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C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++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enforces this rule, so you </a:t>
            </a:r>
            <a:r>
              <a:rPr lang="en-US" altLang="zh-TW" sz="2600" u="sng" dirty="0" smtClean="0">
                <a:solidFill>
                  <a:schemeClr val="bg1"/>
                </a:solidFill>
                <a:latin typeface="Times New Roman" pitchFamily="18" charset="0"/>
              </a:rPr>
              <a:t>know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that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D will not be tested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</p:txBody>
      </p:sp>
      <p:cxnSp>
        <p:nvCxnSpPr>
          <p:cNvPr id="3" name="Straight Arrow Connector 4"/>
          <p:cNvCxnSpPr>
            <a:cxnSpLocks noChangeShapeType="1"/>
          </p:cNvCxnSpPr>
          <p:nvPr/>
        </p:nvCxnSpPr>
        <p:spPr bwMode="auto">
          <a:xfrm flipH="1" flipV="1">
            <a:off x="4374840" y="1700808"/>
            <a:ext cx="1061256" cy="2376264"/>
          </a:xfrm>
          <a:prstGeom prst="straightConnector1">
            <a:avLst/>
          </a:prstGeom>
          <a:noFill/>
          <a:ln w="28575" algn="ctr">
            <a:solidFill>
              <a:srgbClr val="00B050"/>
            </a:solidFill>
            <a:round/>
            <a:headEnd/>
            <a:tailEnd type="arrow" w="med" len="med"/>
          </a:ln>
        </p:spPr>
      </p:cxnSp>
      <p:cxnSp>
        <p:nvCxnSpPr>
          <p:cNvPr id="4" name="Straight Arrow Connector 6"/>
          <p:cNvCxnSpPr>
            <a:cxnSpLocks noChangeShapeType="1"/>
          </p:cNvCxnSpPr>
          <p:nvPr/>
        </p:nvCxnSpPr>
        <p:spPr bwMode="auto">
          <a:xfrm flipH="1" flipV="1">
            <a:off x="5436096" y="1700808"/>
            <a:ext cx="973832" cy="2304256"/>
          </a:xfrm>
          <a:prstGeom prst="straightConnector1">
            <a:avLst/>
          </a:prstGeom>
          <a:noFill/>
          <a:ln w="28575" algn="ctr">
            <a:solidFill>
              <a:srgbClr val="C0000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25529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52400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Consider this C++ function to compute a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boolean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expression: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bool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(bool </a:t>
            </a:r>
            <a:r>
              <a:rPr lang="en-US" altLang="zh-TW" sz="2600" dirty="0">
                <a:solidFill>
                  <a:srgbClr val="00B050"/>
                </a:solidFill>
                <a:latin typeface="Times New Roman" pitchFamily="18" charset="0"/>
              </a:rPr>
              <a:t>A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zh-TW" sz="20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bool </a:t>
            </a:r>
            <a:r>
              <a:rPr lang="en-US" altLang="zh-TW" sz="2600" dirty="0">
                <a:solidFill>
                  <a:srgbClr val="C00000"/>
                </a:solidFill>
                <a:latin typeface="Times New Roman" pitchFamily="18" charset="0"/>
              </a:rPr>
              <a:t>B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zh-TW" sz="24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bool C, bool D)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</a:t>
            </a:r>
            <a:r>
              <a:rPr lang="en-US" altLang="zh-TW" sz="2600" b="0" dirty="0">
                <a:latin typeface="Times New Roman" pitchFamily="18" charset="0"/>
              </a:rPr>
              <a:t>return</a:t>
            </a:r>
            <a:r>
              <a:rPr lang="en-US" altLang="zh-TW" sz="2600" b="0" dirty="0">
                <a:solidFill>
                  <a:srgbClr val="00B050"/>
                </a:solidFill>
                <a:latin typeface="Times New Roman" pitchFamily="18" charset="0"/>
              </a:rPr>
              <a:t> </a:t>
            </a:r>
            <a:r>
              <a:rPr lang="en-US" altLang="zh-TW" sz="2600" u="sng" dirty="0">
                <a:solidFill>
                  <a:srgbClr val="00B050"/>
                </a:solidFill>
                <a:latin typeface="Times New Roman" pitchFamily="18" charset="0"/>
              </a:rPr>
              <a:t>A</a:t>
            </a:r>
            <a:r>
              <a:rPr lang="en-US" altLang="zh-TW" sz="1600" u="sng" dirty="0">
                <a:solidFill>
                  <a:srgbClr val="00B050"/>
                </a:solidFill>
                <a:latin typeface="Times New Roman" pitchFamily="18" charset="0"/>
              </a:rPr>
              <a:t> </a:t>
            </a:r>
            <a:r>
              <a:rPr lang="en-US" altLang="zh-TW" sz="2600" u="sng" dirty="0">
                <a:latin typeface="Times New Roman" pitchFamily="18" charset="0"/>
              </a:rPr>
              <a:t>&amp;&amp;</a:t>
            </a:r>
            <a:r>
              <a:rPr lang="en-US" altLang="zh-TW" sz="1600" u="sng" dirty="0">
                <a:latin typeface="Times New Roman" pitchFamily="18" charset="0"/>
              </a:rPr>
              <a:t> </a:t>
            </a:r>
            <a:r>
              <a:rPr lang="en-US" altLang="zh-TW" sz="2600" u="sng" dirty="0">
                <a:solidFill>
                  <a:srgbClr val="C00000"/>
                </a:solidFill>
                <a:latin typeface="Times New Roman" pitchFamily="18" charset="0"/>
              </a:rPr>
              <a:t>B</a:t>
            </a:r>
            <a:r>
              <a:rPr lang="en-US" altLang="zh-TW" sz="2600" dirty="0">
                <a:latin typeface="Times New Roman" pitchFamily="18" charset="0"/>
              </a:rPr>
              <a:t> </a:t>
            </a:r>
            <a:r>
              <a:rPr lang="en-US" altLang="zh-TW" sz="2600" b="0" dirty="0">
                <a:latin typeface="Times New Roman" pitchFamily="18" charset="0"/>
              </a:rPr>
              <a:t>&amp;&amp; C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&amp;&amp; D;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          extern bool x;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main()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{  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&lt;&lt;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TW" sz="2600" dirty="0" err="1" smtClean="0">
                <a:solidFill>
                  <a:srgbClr val="00B050"/>
                </a:solidFill>
                <a:latin typeface="Times New Roman" pitchFamily="18" charset="0"/>
              </a:rPr>
              <a:t>true</a:t>
            </a:r>
            <a:r>
              <a:rPr lang="en-US" altLang="zh-TW" sz="2600" dirty="0" err="1" smtClean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zh-TW" sz="2600" dirty="0" err="1" smtClean="0">
                <a:solidFill>
                  <a:srgbClr val="C00000"/>
                </a:solidFill>
                <a:latin typeface="Times New Roman" pitchFamily="18" charset="0"/>
              </a:rPr>
              <a:t>true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zh-TW" sz="700" b="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 smtClean="0">
                <a:latin typeface="Times New Roman" pitchFamily="18" charset="0"/>
              </a:rPr>
              <a:t>false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, x)&lt;&lt;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endl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           }</a:t>
            </a:r>
            <a:endParaRPr lang="en-US" altLang="zh-TW" sz="26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To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evaluate the expression, we first do </a:t>
            </a:r>
            <a:r>
              <a:rPr lang="en-US" altLang="zh-TW" sz="2600" dirty="0">
                <a:solidFill>
                  <a:srgbClr val="00B050"/>
                </a:solidFill>
                <a:latin typeface="Times New Roman" pitchFamily="18" charset="0"/>
              </a:rPr>
              <a:t>A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 &amp;&amp; </a:t>
            </a:r>
            <a:r>
              <a:rPr lang="en-US" altLang="zh-TW" sz="2600" dirty="0">
                <a:solidFill>
                  <a:srgbClr val="C00000"/>
                </a:solidFill>
                <a:latin typeface="Times New Roman" pitchFamily="18" charset="0"/>
              </a:rPr>
              <a:t>B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→This gives </a:t>
            </a:r>
            <a:r>
              <a:rPr lang="en-US" altLang="zh-TW" sz="2600" dirty="0">
                <a:solidFill>
                  <a:srgbClr val="00B050"/>
                </a:solidFill>
                <a:latin typeface="Times New Roman" pitchFamily="18" charset="0"/>
              </a:rPr>
              <a:t>true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 &amp;&amp; </a:t>
            </a:r>
            <a:r>
              <a:rPr lang="en-US" altLang="zh-TW" sz="2600" dirty="0">
                <a:solidFill>
                  <a:srgbClr val="C00000"/>
                </a:solidFill>
                <a:latin typeface="Times New Roman" pitchFamily="18" charset="0"/>
              </a:rPr>
              <a:t>true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next take that result and &amp;&amp; it with C.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→ This gives true &amp;&amp; false = false.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Now</a:t>
            </a:r>
            <a:r>
              <a:rPr lang="en-US" altLang="zh-TW" sz="2600" dirty="0" smtClean="0">
                <a:solidFill>
                  <a:schemeClr val="bg1"/>
                </a:solidFill>
                <a:latin typeface="Times New Roman" pitchFamily="18" charset="0"/>
              </a:rPr>
              <a:t>,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the point: 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Once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know that A &amp;&amp; B &amp;&amp; C = false, we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no longer care </a:t>
            </a:r>
            <a:r>
              <a:rPr lang="en-US" altLang="zh-TW" sz="2600" b="0" i="1" u="sng" dirty="0" smtClean="0">
                <a:solidFill>
                  <a:schemeClr val="bg1"/>
                </a:solidFill>
                <a:latin typeface="Times New Roman" pitchFamily="18" charset="0"/>
              </a:rPr>
              <a:t>what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D </a:t>
            </a:r>
            <a:r>
              <a:rPr lang="en-US" altLang="zh-TW" sz="2600" b="0" i="1" u="sng" dirty="0" smtClean="0">
                <a:solidFill>
                  <a:schemeClr val="bg1"/>
                </a:solidFill>
                <a:latin typeface="Times New Roman" pitchFamily="18" charset="0"/>
              </a:rPr>
              <a:t>is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;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know that the final answer is false.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C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++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enforces this rule, so you </a:t>
            </a:r>
            <a:r>
              <a:rPr lang="en-US" altLang="zh-TW" sz="2600" u="sng" dirty="0" smtClean="0">
                <a:solidFill>
                  <a:schemeClr val="bg1"/>
                </a:solidFill>
                <a:latin typeface="Times New Roman" pitchFamily="18" charset="0"/>
              </a:rPr>
              <a:t>know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that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D will not be tested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</p:txBody>
      </p:sp>
      <p:cxnSp>
        <p:nvCxnSpPr>
          <p:cNvPr id="11" name="Straight Arrow Connector 4"/>
          <p:cNvCxnSpPr>
            <a:cxnSpLocks noChangeShapeType="1"/>
          </p:cNvCxnSpPr>
          <p:nvPr/>
        </p:nvCxnSpPr>
        <p:spPr bwMode="auto">
          <a:xfrm flipH="1" flipV="1">
            <a:off x="2483768" y="1916832"/>
            <a:ext cx="1872208" cy="1296144"/>
          </a:xfrm>
          <a:prstGeom prst="straightConnector1">
            <a:avLst/>
          </a:prstGeom>
          <a:noFill/>
          <a:ln w="28575" algn="ctr">
            <a:solidFill>
              <a:srgbClr val="00B050"/>
            </a:solidFill>
            <a:round/>
            <a:headEnd/>
            <a:tailEnd type="arrow" w="med" len="med"/>
          </a:ln>
        </p:spPr>
      </p:cxnSp>
      <p:cxnSp>
        <p:nvCxnSpPr>
          <p:cNvPr id="12" name="Straight Arrow Connector 6"/>
          <p:cNvCxnSpPr>
            <a:cxnSpLocks noChangeShapeType="1"/>
          </p:cNvCxnSpPr>
          <p:nvPr/>
        </p:nvCxnSpPr>
        <p:spPr bwMode="auto">
          <a:xfrm flipH="1" flipV="1">
            <a:off x="3347864" y="1916832"/>
            <a:ext cx="1693914" cy="1296144"/>
          </a:xfrm>
          <a:prstGeom prst="straightConnector1">
            <a:avLst/>
          </a:prstGeom>
          <a:noFill/>
          <a:ln w="28575" algn="ctr">
            <a:solidFill>
              <a:srgbClr val="C0000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31682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52400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Consider this C++ function to compute a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boolean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expression: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bool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(bool A, bool B, bool C, bool D)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</a:t>
            </a:r>
            <a:r>
              <a:rPr lang="en-US" altLang="zh-TW" sz="2600" b="0" dirty="0">
                <a:latin typeface="Times New Roman" pitchFamily="18" charset="0"/>
              </a:rPr>
              <a:t>return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A</a:t>
            </a:r>
            <a:r>
              <a:rPr lang="en-US" altLang="zh-TW" sz="1600" dirty="0">
                <a:solidFill>
                  <a:srgbClr val="00B0F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&amp;&amp;</a:t>
            </a:r>
            <a:r>
              <a:rPr lang="en-US" altLang="zh-TW" sz="1600" dirty="0">
                <a:solidFill>
                  <a:srgbClr val="00B0F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B</a:t>
            </a:r>
            <a:r>
              <a:rPr lang="en-US" altLang="zh-TW" sz="2400" b="0" dirty="0">
                <a:latin typeface="Times New Roman" pitchFamily="18" charset="0"/>
              </a:rPr>
              <a:t> </a:t>
            </a:r>
            <a:r>
              <a:rPr lang="en-US" altLang="zh-TW" sz="2600" b="0" dirty="0">
                <a:latin typeface="Times New Roman" pitchFamily="18" charset="0"/>
              </a:rPr>
              <a:t>&amp;&amp; C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&amp;&amp; D;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          extern bool x;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main()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{  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&lt;&lt;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(true, true, </a:t>
            </a:r>
            <a:r>
              <a:rPr lang="en-US" altLang="zh-TW" sz="2600" b="0" dirty="0" smtClean="0">
                <a:latin typeface="Times New Roman" pitchFamily="18" charset="0"/>
              </a:rPr>
              <a:t>false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, x)&lt;&lt;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endl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           }</a:t>
            </a:r>
            <a:endParaRPr lang="en-US" altLang="zh-TW" sz="26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To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evaluate the expression, we first do A &amp;&amp; B.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→This gives </a:t>
            </a:r>
            <a:r>
              <a:rPr lang="en-US" altLang="zh-TW" sz="2600" dirty="0" smtClean="0">
                <a:solidFill>
                  <a:srgbClr val="000000"/>
                </a:solidFill>
                <a:latin typeface="Times New Roman" pitchFamily="18" charset="0"/>
              </a:rPr>
              <a:t>true &amp;&amp; true 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next take that result and &amp;&amp; it with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C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→ This gives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true &amp;&amp; false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false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Now</a:t>
            </a:r>
            <a:r>
              <a:rPr lang="en-US" altLang="zh-TW" sz="2600" dirty="0" smtClean="0">
                <a:solidFill>
                  <a:schemeClr val="bg1"/>
                </a:solidFill>
                <a:latin typeface="Times New Roman" pitchFamily="18" charset="0"/>
              </a:rPr>
              <a:t>,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the point: 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Once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know that A &amp;&amp; B &amp;&amp; C = false, we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no longer care </a:t>
            </a:r>
            <a:r>
              <a:rPr lang="en-US" altLang="zh-TW" sz="2600" b="0" i="1" u="sng" dirty="0" smtClean="0">
                <a:solidFill>
                  <a:schemeClr val="bg1"/>
                </a:solidFill>
                <a:latin typeface="Times New Roman" pitchFamily="18" charset="0"/>
              </a:rPr>
              <a:t>what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D </a:t>
            </a:r>
            <a:r>
              <a:rPr lang="en-US" altLang="zh-TW" sz="2600" b="0" i="1" u="sng" dirty="0" smtClean="0">
                <a:solidFill>
                  <a:schemeClr val="bg1"/>
                </a:solidFill>
                <a:latin typeface="Times New Roman" pitchFamily="18" charset="0"/>
              </a:rPr>
              <a:t>is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;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know that the final answer is false.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C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++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enforces this rule, so you </a:t>
            </a:r>
            <a:r>
              <a:rPr lang="en-US" altLang="zh-TW" sz="2600" u="sng" dirty="0" smtClean="0">
                <a:solidFill>
                  <a:schemeClr val="bg1"/>
                </a:solidFill>
                <a:latin typeface="Times New Roman" pitchFamily="18" charset="0"/>
              </a:rPr>
              <a:t>know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that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D will not be tested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</p:txBody>
      </p:sp>
      <p:cxnSp>
        <p:nvCxnSpPr>
          <p:cNvPr id="3" name="Straight Arrow Connector 2"/>
          <p:cNvCxnSpPr>
            <a:cxnSpLocks noChangeShapeType="1"/>
          </p:cNvCxnSpPr>
          <p:nvPr/>
        </p:nvCxnSpPr>
        <p:spPr bwMode="auto">
          <a:xfrm flipH="1" flipV="1">
            <a:off x="2915816" y="2060848"/>
            <a:ext cx="1584176" cy="2376264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91253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52400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Consider this C++ function to compute a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boolean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expression: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bool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(bool A, bool B, bool C, bool D)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</a:t>
            </a:r>
            <a:r>
              <a:rPr lang="en-US" altLang="zh-TW" sz="2600" b="0" dirty="0">
                <a:latin typeface="Times New Roman" pitchFamily="18" charset="0"/>
              </a:rPr>
              <a:t>return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A</a:t>
            </a:r>
            <a:r>
              <a:rPr lang="en-US" altLang="zh-TW" sz="1600" dirty="0">
                <a:solidFill>
                  <a:srgbClr val="00B0F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&amp;&amp;</a:t>
            </a:r>
            <a:r>
              <a:rPr lang="en-US" altLang="zh-TW" sz="1600" dirty="0">
                <a:solidFill>
                  <a:srgbClr val="00B0F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B</a:t>
            </a:r>
            <a:r>
              <a:rPr lang="en-US" altLang="zh-TW" b="0" dirty="0">
                <a:latin typeface="Times New Roman" pitchFamily="18" charset="0"/>
              </a:rPr>
              <a:t> </a:t>
            </a:r>
            <a:r>
              <a:rPr lang="en-US" altLang="zh-TW" sz="2600" u="sng" dirty="0">
                <a:latin typeface="Times New Roman" pitchFamily="18" charset="0"/>
              </a:rPr>
              <a:t>&amp;&amp;</a:t>
            </a:r>
            <a:r>
              <a:rPr lang="en-US" altLang="zh-TW" u="sng" dirty="0">
                <a:latin typeface="Times New Roman" pitchFamily="18" charset="0"/>
              </a:rPr>
              <a:t> </a:t>
            </a:r>
            <a:r>
              <a:rPr lang="en-US" altLang="zh-TW" sz="2600" u="sng" dirty="0">
                <a:solidFill>
                  <a:srgbClr val="00B050"/>
                </a:solidFill>
                <a:latin typeface="Times New Roman" pitchFamily="18" charset="0"/>
              </a:rPr>
              <a:t>C</a:t>
            </a:r>
            <a:r>
              <a:rPr lang="en-US" altLang="zh-TW" sz="24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&amp;&amp; D;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          extern bool x;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main()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{  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&lt;&lt;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(true, true, </a:t>
            </a:r>
            <a:r>
              <a:rPr lang="en-US" altLang="zh-TW" sz="2600" b="0" dirty="0" smtClean="0">
                <a:latin typeface="Times New Roman" pitchFamily="18" charset="0"/>
              </a:rPr>
              <a:t>false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, x)&lt;&lt;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endl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           }</a:t>
            </a:r>
            <a:endParaRPr lang="en-US" altLang="zh-TW" sz="26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To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evaluate the expression, we first do A &amp;&amp; B.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→This gives </a:t>
            </a:r>
            <a:r>
              <a:rPr lang="en-US" altLang="zh-TW" sz="2600" dirty="0" smtClean="0">
                <a:solidFill>
                  <a:srgbClr val="000000"/>
                </a:solidFill>
                <a:latin typeface="Times New Roman" pitchFamily="18" charset="0"/>
              </a:rPr>
              <a:t>true &amp;&amp; true 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We next take </a:t>
            </a:r>
            <a:r>
              <a:rPr lang="en-US" altLang="zh-TW" sz="2600" b="0" dirty="0">
                <a:solidFill>
                  <a:srgbClr val="00B0F0"/>
                </a:solidFill>
                <a:latin typeface="Times New Roman" pitchFamily="18" charset="0"/>
              </a:rPr>
              <a:t>that result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and &amp;&amp; it with </a:t>
            </a:r>
            <a:r>
              <a:rPr lang="en-US" altLang="zh-TW" sz="2600" dirty="0">
                <a:solidFill>
                  <a:srgbClr val="00B050"/>
                </a:solidFill>
                <a:latin typeface="Times New Roman" pitchFamily="18" charset="0"/>
              </a:rPr>
              <a:t>C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→ This gives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true &amp;&amp; false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false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Now</a:t>
            </a:r>
            <a:r>
              <a:rPr lang="en-US" altLang="zh-TW" sz="2600" dirty="0" smtClean="0">
                <a:solidFill>
                  <a:schemeClr val="bg1"/>
                </a:solidFill>
                <a:latin typeface="Times New Roman" pitchFamily="18" charset="0"/>
              </a:rPr>
              <a:t>,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the point: 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Once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know that A &amp;&amp; B &amp;&amp; C = false, we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no longer care </a:t>
            </a:r>
            <a:r>
              <a:rPr lang="en-US" altLang="zh-TW" sz="2600" b="0" i="1" u="sng" dirty="0" smtClean="0">
                <a:solidFill>
                  <a:schemeClr val="bg1"/>
                </a:solidFill>
                <a:latin typeface="Times New Roman" pitchFamily="18" charset="0"/>
              </a:rPr>
              <a:t>what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D </a:t>
            </a:r>
            <a:r>
              <a:rPr lang="en-US" altLang="zh-TW" sz="2600" b="0" i="1" u="sng" dirty="0" smtClean="0">
                <a:solidFill>
                  <a:schemeClr val="bg1"/>
                </a:solidFill>
                <a:latin typeface="Times New Roman" pitchFamily="18" charset="0"/>
              </a:rPr>
              <a:t>is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;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know that the final answer is false.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C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++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enforces this rule, so you </a:t>
            </a:r>
            <a:r>
              <a:rPr lang="en-US" altLang="zh-TW" sz="2600" u="sng" dirty="0" smtClean="0">
                <a:solidFill>
                  <a:schemeClr val="bg1"/>
                </a:solidFill>
                <a:latin typeface="Times New Roman" pitchFamily="18" charset="0"/>
              </a:rPr>
              <a:t>know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that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D will not be tested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</p:txBody>
      </p:sp>
      <p:cxnSp>
        <p:nvCxnSpPr>
          <p:cNvPr id="3" name="Straight Arrow Connector 4"/>
          <p:cNvCxnSpPr>
            <a:cxnSpLocks noChangeShapeType="1"/>
          </p:cNvCxnSpPr>
          <p:nvPr/>
        </p:nvCxnSpPr>
        <p:spPr bwMode="auto">
          <a:xfrm flipH="1" flipV="1">
            <a:off x="4211960" y="1988840"/>
            <a:ext cx="1372344" cy="2880320"/>
          </a:xfrm>
          <a:prstGeom prst="straightConnector1">
            <a:avLst/>
          </a:prstGeom>
          <a:noFill/>
          <a:ln w="28575" algn="ctr">
            <a:solidFill>
              <a:srgbClr val="00B050"/>
            </a:solidFill>
            <a:round/>
            <a:headEnd/>
            <a:tailEnd type="arrow" w="med" len="med"/>
          </a:ln>
        </p:spPr>
      </p:cxnSp>
      <p:cxnSp>
        <p:nvCxnSpPr>
          <p:cNvPr id="5" name="Straight Arrow Connector 4"/>
          <p:cNvCxnSpPr>
            <a:cxnSpLocks noChangeShapeType="1"/>
          </p:cNvCxnSpPr>
          <p:nvPr/>
        </p:nvCxnSpPr>
        <p:spPr bwMode="auto">
          <a:xfrm flipV="1">
            <a:off x="2848000" y="4581128"/>
            <a:ext cx="1435968" cy="301178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</p:spPr>
      </p:cxnSp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 flipH="1" flipV="1">
            <a:off x="2915816" y="2060848"/>
            <a:ext cx="1584176" cy="2376264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82187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52400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Consider this C++ function to compute a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boolean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expression: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bool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(bool A, bool B, bool C, bool D)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</a:t>
            </a:r>
            <a:r>
              <a:rPr lang="en-US" altLang="zh-TW" sz="2600" b="0" dirty="0">
                <a:latin typeface="Times New Roman" pitchFamily="18" charset="0"/>
              </a:rPr>
              <a:t>return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A</a:t>
            </a:r>
            <a:r>
              <a:rPr lang="en-US" altLang="zh-TW" sz="1600" dirty="0">
                <a:solidFill>
                  <a:srgbClr val="00B0F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&amp;&amp;</a:t>
            </a:r>
            <a:r>
              <a:rPr lang="en-US" altLang="zh-TW" sz="1600" dirty="0">
                <a:solidFill>
                  <a:srgbClr val="00B0F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B</a:t>
            </a:r>
            <a:r>
              <a:rPr lang="en-US" altLang="zh-TW" b="0" dirty="0">
                <a:solidFill>
                  <a:srgbClr val="00B0F0"/>
                </a:solidFill>
                <a:latin typeface="Times New Roman" pitchFamily="18" charset="0"/>
              </a:rPr>
              <a:t> </a:t>
            </a:r>
            <a:r>
              <a:rPr lang="en-US" altLang="zh-TW" sz="2600" u="sng" dirty="0">
                <a:latin typeface="Times New Roman" pitchFamily="18" charset="0"/>
              </a:rPr>
              <a:t>&amp;&amp;</a:t>
            </a:r>
            <a:r>
              <a:rPr lang="en-US" altLang="zh-TW" u="sng" dirty="0">
                <a:latin typeface="Times New Roman" pitchFamily="18" charset="0"/>
              </a:rPr>
              <a:t> </a:t>
            </a:r>
            <a:r>
              <a:rPr lang="en-US" altLang="zh-TW" sz="2600" u="sng" dirty="0">
                <a:solidFill>
                  <a:srgbClr val="00B050"/>
                </a:solidFill>
                <a:latin typeface="Times New Roman" pitchFamily="18" charset="0"/>
              </a:rPr>
              <a:t>C</a:t>
            </a:r>
            <a:r>
              <a:rPr lang="en-US" altLang="zh-TW" sz="24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&amp;&amp; D;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          extern bool x;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main()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{  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&lt;&lt;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(true, true,</a:t>
            </a:r>
            <a:r>
              <a:rPr lang="en-US" altLang="zh-TW" sz="2000" b="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 smtClean="0">
                <a:solidFill>
                  <a:srgbClr val="00B050"/>
                </a:solidFill>
                <a:latin typeface="Times New Roman" pitchFamily="18" charset="0"/>
              </a:rPr>
              <a:t>false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, x)&lt;&lt;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endl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           }</a:t>
            </a:r>
            <a:endParaRPr lang="en-US" altLang="zh-TW" sz="26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To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evaluate the expression, we first do A &amp;&amp; B.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→This gives 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true &amp;&amp; true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We next take </a:t>
            </a:r>
            <a:r>
              <a:rPr lang="en-US" altLang="zh-TW" sz="2600" b="0" dirty="0">
                <a:solidFill>
                  <a:srgbClr val="00B0F0"/>
                </a:solidFill>
                <a:latin typeface="Times New Roman" pitchFamily="18" charset="0"/>
              </a:rPr>
              <a:t>that result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and &amp;&amp; it with </a:t>
            </a:r>
            <a:r>
              <a:rPr lang="en-US" altLang="zh-TW" sz="2600" dirty="0">
                <a:solidFill>
                  <a:srgbClr val="00B050"/>
                </a:solidFill>
                <a:latin typeface="Times New Roman" pitchFamily="18" charset="0"/>
              </a:rPr>
              <a:t>C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→ This gives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true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 &amp;&amp; </a:t>
            </a:r>
            <a:r>
              <a:rPr lang="en-US" altLang="zh-TW" sz="2600" dirty="0">
                <a:solidFill>
                  <a:srgbClr val="00B050"/>
                </a:solidFill>
                <a:latin typeface="Times New Roman" pitchFamily="18" charset="0"/>
              </a:rPr>
              <a:t>false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false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Now</a:t>
            </a:r>
            <a:r>
              <a:rPr lang="en-US" altLang="zh-TW" sz="2600" dirty="0" smtClean="0">
                <a:solidFill>
                  <a:schemeClr val="bg1"/>
                </a:solidFill>
                <a:latin typeface="Times New Roman" pitchFamily="18" charset="0"/>
              </a:rPr>
              <a:t>,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the point: 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Once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know that A &amp;&amp; B &amp;&amp; C = false, we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no longer care </a:t>
            </a:r>
            <a:r>
              <a:rPr lang="en-US" altLang="zh-TW" sz="2600" b="0" i="1" u="sng" dirty="0" smtClean="0">
                <a:solidFill>
                  <a:schemeClr val="bg1"/>
                </a:solidFill>
                <a:latin typeface="Times New Roman" pitchFamily="18" charset="0"/>
              </a:rPr>
              <a:t>what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D </a:t>
            </a:r>
            <a:r>
              <a:rPr lang="en-US" altLang="zh-TW" sz="2600" b="0" i="1" u="sng" dirty="0" smtClean="0">
                <a:solidFill>
                  <a:schemeClr val="bg1"/>
                </a:solidFill>
                <a:latin typeface="Times New Roman" pitchFamily="18" charset="0"/>
              </a:rPr>
              <a:t>is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;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know that the final answer is false.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C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++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enforces this rule, so you </a:t>
            </a:r>
            <a:r>
              <a:rPr lang="en-US" altLang="zh-TW" sz="2600" u="sng" dirty="0" smtClean="0">
                <a:solidFill>
                  <a:schemeClr val="bg1"/>
                </a:solidFill>
                <a:latin typeface="Times New Roman" pitchFamily="18" charset="0"/>
              </a:rPr>
              <a:t>know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that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D will not be tested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</p:txBody>
      </p:sp>
      <p:cxnSp>
        <p:nvCxnSpPr>
          <p:cNvPr id="3" name="Straight Arrow Connector 4"/>
          <p:cNvCxnSpPr>
            <a:cxnSpLocks noChangeShapeType="1"/>
          </p:cNvCxnSpPr>
          <p:nvPr/>
        </p:nvCxnSpPr>
        <p:spPr bwMode="auto">
          <a:xfrm flipH="1" flipV="1">
            <a:off x="4211960" y="1988840"/>
            <a:ext cx="1440160" cy="1152128"/>
          </a:xfrm>
          <a:prstGeom prst="straightConnector1">
            <a:avLst/>
          </a:prstGeom>
          <a:noFill/>
          <a:ln w="28575" algn="ctr">
            <a:solidFill>
              <a:srgbClr val="00B050"/>
            </a:solidFill>
            <a:round/>
            <a:headEnd/>
            <a:tailEnd type="arrow" w="med" len="med"/>
          </a:ln>
        </p:spPr>
      </p:cxnSp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 flipH="1" flipV="1">
            <a:off x="2915816" y="2060848"/>
            <a:ext cx="1584176" cy="2376264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397715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52400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Consider this C++ function to compute a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boolean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expression: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bool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(bool A, bool B, bool C, bool D)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</a:t>
            </a:r>
            <a:r>
              <a:rPr lang="en-US" altLang="zh-TW" sz="2600" b="0" dirty="0">
                <a:latin typeface="Times New Roman" pitchFamily="18" charset="0"/>
              </a:rPr>
              <a:t>return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altLang="zh-TW" sz="16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&amp;&amp;</a:t>
            </a:r>
            <a:r>
              <a:rPr lang="en-US" altLang="zh-TW" sz="16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B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&amp;&amp;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r>
              <a:rPr lang="en-US" altLang="zh-TW" sz="2600" b="0" dirty="0"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&amp;&amp; D;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          extern bool x;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main()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{  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&lt;&lt;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(true, true, </a:t>
            </a:r>
            <a:r>
              <a:rPr lang="en-US" altLang="zh-TW" sz="2600" b="0" dirty="0" smtClean="0">
                <a:latin typeface="Times New Roman" pitchFamily="18" charset="0"/>
              </a:rPr>
              <a:t>false, 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x)&lt;&lt;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endl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           }</a:t>
            </a:r>
            <a:endParaRPr lang="en-US" altLang="zh-TW" sz="26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To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evaluate the expression, we first do A &amp;&amp; B.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→This gives 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true &amp;&amp; true </a:t>
            </a:r>
            <a:r>
              <a:rPr lang="en-US" altLang="zh-TW" sz="2600" b="0" dirty="0">
                <a:latin typeface="Times New Roman" pitchFamily="18" charset="0"/>
              </a:rPr>
              <a:t>= </a:t>
            </a:r>
            <a:r>
              <a:rPr lang="en-US" altLang="zh-TW" sz="2600" dirty="0">
                <a:latin typeface="Times New Roman" pitchFamily="18" charset="0"/>
              </a:rPr>
              <a:t>true</a:t>
            </a:r>
            <a:r>
              <a:rPr lang="en-US" altLang="zh-TW" sz="2600" b="0" dirty="0"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We next </a:t>
            </a:r>
            <a:r>
              <a:rPr lang="en-US" altLang="zh-TW" sz="2600" b="0" dirty="0">
                <a:latin typeface="Times New Roman" pitchFamily="18" charset="0"/>
              </a:rPr>
              <a:t>take that result and &amp;&amp; it with C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→ This </a:t>
            </a:r>
            <a:r>
              <a:rPr lang="en-US" altLang="zh-TW" sz="2600" b="0" dirty="0">
                <a:latin typeface="Times New Roman" pitchFamily="18" charset="0"/>
              </a:rPr>
              <a:t>gives </a:t>
            </a:r>
            <a:r>
              <a:rPr lang="en-US" altLang="zh-TW" sz="2600" dirty="0">
                <a:latin typeface="Times New Roman" pitchFamily="18" charset="0"/>
              </a:rPr>
              <a:t>true &amp;&amp; false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false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Now</a:t>
            </a:r>
            <a:r>
              <a:rPr lang="en-US" altLang="zh-TW" sz="2600" dirty="0" smtClean="0">
                <a:solidFill>
                  <a:schemeClr val="bg1"/>
                </a:solidFill>
                <a:latin typeface="Times New Roman" pitchFamily="18" charset="0"/>
              </a:rPr>
              <a:t>,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the point: 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Once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know that A &amp;&amp; B &amp;&amp; C = false, we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no longer care </a:t>
            </a:r>
            <a:r>
              <a:rPr lang="en-US" altLang="zh-TW" sz="2600" b="0" i="1" u="sng" dirty="0" smtClean="0">
                <a:solidFill>
                  <a:schemeClr val="bg1"/>
                </a:solidFill>
                <a:latin typeface="Times New Roman" pitchFamily="18" charset="0"/>
              </a:rPr>
              <a:t>what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D </a:t>
            </a:r>
            <a:r>
              <a:rPr lang="en-US" altLang="zh-TW" sz="2600" b="0" i="1" u="sng" dirty="0" smtClean="0">
                <a:solidFill>
                  <a:schemeClr val="bg1"/>
                </a:solidFill>
                <a:latin typeface="Times New Roman" pitchFamily="18" charset="0"/>
              </a:rPr>
              <a:t>is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;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know that the final answer is false.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C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++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enforces this rule, so you </a:t>
            </a:r>
            <a:r>
              <a:rPr lang="en-US" altLang="zh-TW" sz="2600" u="sng" dirty="0" smtClean="0">
                <a:solidFill>
                  <a:schemeClr val="bg1"/>
                </a:solidFill>
                <a:latin typeface="Times New Roman" pitchFamily="18" charset="0"/>
              </a:rPr>
              <a:t>know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that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D will not be tested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838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572000" y="6453336"/>
            <a:ext cx="792088" cy="404664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52400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Consider this C++ function to compute a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boolean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expression: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bool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(bool A, bool B, bool C, bool D)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return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altLang="zh-TW" sz="16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&amp;&amp;</a:t>
            </a:r>
            <a:r>
              <a:rPr lang="en-US" altLang="zh-TW" sz="16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B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&amp;&amp;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&amp;&amp; D;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          extern bool x;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main()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{  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&lt;&lt;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(true, true, false, x)&lt;&lt;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endl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           }</a:t>
            </a:r>
            <a:endParaRPr lang="en-US" altLang="zh-TW" sz="26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To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evaluate the expression, we first do A &amp;&amp; B.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→This 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gives </a:t>
            </a:r>
            <a:r>
              <a:rPr lang="en-US" altLang="zh-TW" sz="2600" dirty="0" smtClean="0">
                <a:solidFill>
                  <a:srgbClr val="000000"/>
                </a:solidFill>
                <a:latin typeface="Times New Roman" pitchFamily="18" charset="0"/>
              </a:rPr>
              <a:t>true &amp;&amp; true 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=</a:t>
            </a:r>
            <a:r>
              <a:rPr lang="en-US" altLang="zh-TW" sz="2600" dirty="0" smtClean="0">
                <a:solidFill>
                  <a:srgbClr val="000000"/>
                </a:solidFill>
                <a:latin typeface="Times New Roman" pitchFamily="18" charset="0"/>
              </a:rPr>
              <a:t> true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.</a:t>
            </a:r>
            <a:endParaRPr lang="en-US" altLang="zh-TW" sz="26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We next take that result and 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&amp;&amp;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it with C.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→ This gives 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true &amp;&amp; false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false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dirty="0">
                <a:latin typeface="Times New Roman" pitchFamily="18" charset="0"/>
              </a:rPr>
              <a:t>Now</a:t>
            </a:r>
            <a:r>
              <a:rPr lang="en-US" altLang="zh-TW" sz="2600" dirty="0" smtClean="0">
                <a:latin typeface="Times New Roman" pitchFamily="18" charset="0"/>
              </a:rPr>
              <a:t>, </a:t>
            </a:r>
            <a:r>
              <a:rPr lang="en-US" altLang="zh-TW" sz="2600" dirty="0">
                <a:latin typeface="Times New Roman" pitchFamily="18" charset="0"/>
              </a:rPr>
              <a:t>the point:  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Once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we know that </a:t>
            </a:r>
            <a:r>
              <a:rPr lang="en-US" altLang="zh-TW" sz="2600" b="0" dirty="0">
                <a:solidFill>
                  <a:srgbClr val="00B050"/>
                </a:solidFill>
                <a:latin typeface="Times New Roman" pitchFamily="18" charset="0"/>
              </a:rPr>
              <a:t>A &amp;&amp; B &amp;&amp; C = </a:t>
            </a:r>
            <a:r>
              <a:rPr lang="en-US" altLang="zh-TW" sz="2600" b="0" dirty="0">
                <a:solidFill>
                  <a:srgbClr val="FF0000"/>
                </a:solidFill>
                <a:latin typeface="Times New Roman" pitchFamily="18" charset="0"/>
              </a:rPr>
              <a:t>false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, we </a:t>
            </a:r>
            <a:r>
              <a:rPr lang="en-US" altLang="zh-TW" sz="2600" b="0" i="1" u="sng" dirty="0">
                <a:solidFill>
                  <a:srgbClr val="000000"/>
                </a:solidFill>
                <a:latin typeface="Times New Roman" pitchFamily="18" charset="0"/>
              </a:rPr>
              <a:t>no longer care </a:t>
            </a:r>
            <a:r>
              <a:rPr lang="en-US" altLang="zh-TW" sz="2600" b="0" i="1" u="sng" dirty="0" smtClean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US" altLang="zh-TW" sz="2600" b="0" i="1" u="sng" dirty="0">
                <a:solidFill>
                  <a:srgbClr val="000000"/>
                </a:solidFill>
                <a:latin typeface="Times New Roman" pitchFamily="18" charset="0"/>
              </a:rPr>
              <a:t>D </a:t>
            </a:r>
            <a:r>
              <a:rPr lang="en-US" altLang="zh-TW" sz="2600" b="0" i="1" u="sng" dirty="0" smtClean="0">
                <a:solidFill>
                  <a:srgbClr val="000000"/>
                </a:solidFill>
                <a:latin typeface="Times New Roman" pitchFamily="18" charset="0"/>
              </a:rPr>
              <a:t>is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;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we know that </a:t>
            </a:r>
            <a:r>
              <a:rPr lang="en-US" altLang="zh-TW" sz="2600" b="0" dirty="0">
                <a:solidFill>
                  <a:srgbClr val="FF0000"/>
                </a:solidFill>
                <a:latin typeface="Times New Roman" pitchFamily="18" charset="0"/>
              </a:rPr>
              <a:t>the final answer is false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i="1" dirty="0">
                <a:solidFill>
                  <a:srgbClr val="0033CC"/>
                </a:solidFill>
                <a:latin typeface="Times New Roman" pitchFamily="18" charset="0"/>
              </a:rPr>
              <a:t>  </a:t>
            </a:r>
            <a:r>
              <a:rPr lang="en-US" altLang="zh-TW" sz="2600" b="0" i="1" dirty="0" smtClean="0">
                <a:solidFill>
                  <a:srgbClr val="0033CC"/>
                </a:solidFill>
                <a:latin typeface="Times New Roman" pitchFamily="18" charset="0"/>
              </a:rPr>
              <a:t>C</a:t>
            </a:r>
            <a:r>
              <a:rPr lang="en-US" altLang="zh-TW" sz="2600" b="0" i="1" dirty="0">
                <a:solidFill>
                  <a:srgbClr val="0033CC"/>
                </a:solidFill>
                <a:latin typeface="Times New Roman" pitchFamily="18" charset="0"/>
              </a:rPr>
              <a:t>++ </a:t>
            </a:r>
            <a:r>
              <a:rPr lang="en-US" altLang="zh-TW" sz="2600" b="0" i="1" dirty="0" smtClean="0">
                <a:solidFill>
                  <a:srgbClr val="0033CC"/>
                </a:solidFill>
                <a:latin typeface="Times New Roman" pitchFamily="18" charset="0"/>
              </a:rPr>
              <a:t>enforces this rule, so you </a:t>
            </a:r>
            <a:r>
              <a:rPr lang="en-US" altLang="zh-TW" sz="2600" i="1" u="sng" dirty="0" smtClean="0">
                <a:solidFill>
                  <a:srgbClr val="0033CC"/>
                </a:solidFill>
                <a:latin typeface="Times New Roman" pitchFamily="18" charset="0"/>
              </a:rPr>
              <a:t>know</a:t>
            </a:r>
            <a:r>
              <a:rPr lang="en-US" altLang="zh-TW" sz="2600" b="0" i="1" dirty="0" smtClean="0">
                <a:solidFill>
                  <a:srgbClr val="0033CC"/>
                </a:solidFill>
                <a:latin typeface="Times New Roman" pitchFamily="18" charset="0"/>
              </a:rPr>
              <a:t> </a:t>
            </a:r>
            <a:r>
              <a:rPr lang="en-US" altLang="zh-TW" sz="2600" b="0" i="1" dirty="0">
                <a:solidFill>
                  <a:srgbClr val="0033CC"/>
                </a:solidFill>
                <a:latin typeface="Times New Roman" pitchFamily="18" charset="0"/>
              </a:rPr>
              <a:t>that </a:t>
            </a:r>
            <a:r>
              <a:rPr lang="en-US" altLang="zh-TW" sz="2600" i="1" dirty="0">
                <a:solidFill>
                  <a:srgbClr val="0033CC"/>
                </a:solidFill>
                <a:latin typeface="Times New Roman" pitchFamily="18" charset="0"/>
              </a:rPr>
              <a:t>D will not be tested</a:t>
            </a:r>
            <a:r>
              <a:rPr lang="en-US" altLang="zh-TW" sz="2600" b="0" i="1" dirty="0">
                <a:solidFill>
                  <a:srgbClr val="0033CC"/>
                </a:solidFill>
                <a:latin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855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572000" y="6453336"/>
            <a:ext cx="792088" cy="404664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52400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Consider this C++ function to compute a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boolean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expression: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bool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(bool A, bool B, bool C, bool D)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return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altLang="zh-TW" sz="16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&amp;&amp;</a:t>
            </a:r>
            <a:r>
              <a:rPr lang="en-US" altLang="zh-TW" sz="16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B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&amp;&amp;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r>
              <a:rPr lang="en-US" altLang="zh-TW" sz="2000" b="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&amp;&amp;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          extern bool x;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main()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{  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&lt;&lt;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(true, true, false, x)&lt;&lt;</a:t>
            </a:r>
            <a:r>
              <a:rPr lang="en-US" altLang="zh-TW" sz="2600" b="0" dirty="0" err="1" smtClean="0">
                <a:solidFill>
                  <a:srgbClr val="000000"/>
                </a:solidFill>
                <a:latin typeface="Times New Roman" pitchFamily="18" charset="0"/>
              </a:rPr>
              <a:t>endl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           }</a:t>
            </a:r>
            <a:endParaRPr lang="en-US" altLang="zh-TW" sz="26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To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evaluate the expression, we first do A &amp;&amp; B.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→This 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gives </a:t>
            </a:r>
            <a:r>
              <a:rPr lang="en-US" altLang="zh-TW" sz="2600" dirty="0" smtClean="0">
                <a:solidFill>
                  <a:srgbClr val="000000"/>
                </a:solidFill>
                <a:latin typeface="Times New Roman" pitchFamily="18" charset="0"/>
              </a:rPr>
              <a:t>true &amp;&amp; true 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=</a:t>
            </a:r>
            <a:r>
              <a:rPr lang="en-US" altLang="zh-TW" sz="2600" dirty="0" smtClean="0">
                <a:solidFill>
                  <a:srgbClr val="000000"/>
                </a:solidFill>
                <a:latin typeface="Times New Roman" pitchFamily="18" charset="0"/>
              </a:rPr>
              <a:t> true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.</a:t>
            </a:r>
            <a:endParaRPr lang="en-US" altLang="zh-TW" sz="26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We next take that result and 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&amp;&amp;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it with C.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→ This gives 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true &amp;&amp; false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false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dirty="0">
                <a:latin typeface="Times New Roman" pitchFamily="18" charset="0"/>
              </a:rPr>
              <a:t>Now</a:t>
            </a:r>
            <a:r>
              <a:rPr lang="en-US" altLang="zh-TW" sz="2600" dirty="0" smtClean="0">
                <a:latin typeface="Times New Roman" pitchFamily="18" charset="0"/>
              </a:rPr>
              <a:t>, </a:t>
            </a:r>
            <a:r>
              <a:rPr lang="en-US" altLang="zh-TW" sz="2600" dirty="0">
                <a:latin typeface="Times New Roman" pitchFamily="18" charset="0"/>
              </a:rPr>
              <a:t>the point:  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Once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we know that </a:t>
            </a:r>
            <a:r>
              <a:rPr lang="en-US" altLang="zh-TW" sz="2600" b="0" dirty="0">
                <a:solidFill>
                  <a:srgbClr val="00B050"/>
                </a:solidFill>
                <a:latin typeface="Times New Roman" pitchFamily="18" charset="0"/>
              </a:rPr>
              <a:t>A &amp;&amp; B &amp;&amp; C = </a:t>
            </a:r>
            <a:r>
              <a:rPr lang="en-US" altLang="zh-TW" sz="2600" b="0" dirty="0">
                <a:solidFill>
                  <a:srgbClr val="FF0000"/>
                </a:solidFill>
                <a:latin typeface="Times New Roman" pitchFamily="18" charset="0"/>
              </a:rPr>
              <a:t>false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, we </a:t>
            </a:r>
            <a:r>
              <a:rPr lang="en-US" altLang="zh-TW" sz="2600" b="0" i="1" u="sng" dirty="0">
                <a:solidFill>
                  <a:srgbClr val="000000"/>
                </a:solidFill>
                <a:latin typeface="Times New Roman" pitchFamily="18" charset="0"/>
              </a:rPr>
              <a:t>no longer care </a:t>
            </a:r>
            <a:r>
              <a:rPr lang="en-US" altLang="zh-TW" sz="2600" b="0" i="1" u="sng" dirty="0" smtClean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US" altLang="zh-TW" sz="2600" b="0" i="1" u="sng" dirty="0">
                <a:solidFill>
                  <a:srgbClr val="000000"/>
                </a:solidFill>
                <a:latin typeface="Times New Roman" pitchFamily="18" charset="0"/>
              </a:rPr>
              <a:t>D </a:t>
            </a:r>
            <a:r>
              <a:rPr lang="en-US" altLang="zh-TW" sz="2600" b="0" i="1" u="sng" dirty="0" smtClean="0">
                <a:solidFill>
                  <a:srgbClr val="000000"/>
                </a:solidFill>
                <a:latin typeface="Times New Roman" pitchFamily="18" charset="0"/>
              </a:rPr>
              <a:t>is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;</a:t>
            </a:r>
            <a:r>
              <a:rPr lang="en-US" altLang="zh-TW" sz="2600" b="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we know that </a:t>
            </a:r>
            <a:r>
              <a:rPr lang="en-US" altLang="zh-TW" sz="2600" b="0" dirty="0">
                <a:solidFill>
                  <a:srgbClr val="FF0000"/>
                </a:solidFill>
                <a:latin typeface="Times New Roman" pitchFamily="18" charset="0"/>
              </a:rPr>
              <a:t>the final answer is false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i="1" dirty="0">
                <a:solidFill>
                  <a:srgbClr val="0033CC"/>
                </a:solidFill>
                <a:latin typeface="Times New Roman" pitchFamily="18" charset="0"/>
              </a:rPr>
              <a:t>  </a:t>
            </a:r>
            <a:r>
              <a:rPr lang="en-US" altLang="zh-TW" sz="2600" b="0" i="1" dirty="0" smtClean="0">
                <a:solidFill>
                  <a:srgbClr val="0033CC"/>
                </a:solidFill>
                <a:latin typeface="Times New Roman" pitchFamily="18" charset="0"/>
              </a:rPr>
              <a:t>C</a:t>
            </a:r>
            <a:r>
              <a:rPr lang="en-US" altLang="zh-TW" sz="2600" b="0" i="1" dirty="0">
                <a:solidFill>
                  <a:srgbClr val="0033CC"/>
                </a:solidFill>
                <a:latin typeface="Times New Roman" pitchFamily="18" charset="0"/>
              </a:rPr>
              <a:t>++ </a:t>
            </a:r>
            <a:r>
              <a:rPr lang="en-US" altLang="zh-TW" sz="2600" b="0" i="1" dirty="0" smtClean="0">
                <a:solidFill>
                  <a:srgbClr val="0033CC"/>
                </a:solidFill>
                <a:latin typeface="Times New Roman" pitchFamily="18" charset="0"/>
              </a:rPr>
              <a:t>enforces this rule, so you </a:t>
            </a:r>
            <a:r>
              <a:rPr lang="en-US" altLang="zh-TW" sz="2600" i="1" u="sng" dirty="0" smtClean="0">
                <a:solidFill>
                  <a:srgbClr val="0033CC"/>
                </a:solidFill>
                <a:latin typeface="Times New Roman" pitchFamily="18" charset="0"/>
              </a:rPr>
              <a:t>know</a:t>
            </a:r>
            <a:r>
              <a:rPr lang="en-US" altLang="zh-TW" sz="2600" b="0" i="1" dirty="0" smtClean="0">
                <a:solidFill>
                  <a:srgbClr val="0033CC"/>
                </a:solidFill>
                <a:latin typeface="Times New Roman" pitchFamily="18" charset="0"/>
              </a:rPr>
              <a:t> </a:t>
            </a:r>
            <a:r>
              <a:rPr lang="en-US" altLang="zh-TW" sz="2600" b="0" i="1" dirty="0">
                <a:solidFill>
                  <a:srgbClr val="0033CC"/>
                </a:solidFill>
                <a:latin typeface="Times New Roman" pitchFamily="18" charset="0"/>
              </a:rPr>
              <a:t>that </a:t>
            </a:r>
            <a:r>
              <a:rPr lang="en-US" altLang="zh-TW" sz="2600" i="1" dirty="0">
                <a:solidFill>
                  <a:srgbClr val="0033CC"/>
                </a:solidFill>
                <a:latin typeface="Times New Roman" pitchFamily="18" charset="0"/>
              </a:rPr>
              <a:t>D will not be tested</a:t>
            </a:r>
            <a:r>
              <a:rPr lang="en-US" altLang="zh-TW" sz="2600" b="0" i="1" dirty="0">
                <a:solidFill>
                  <a:srgbClr val="0033CC"/>
                </a:solidFill>
                <a:latin typeface="Times New Roman" pitchFamily="18" charset="0"/>
              </a:rPr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55976" y="1700808"/>
            <a:ext cx="864096" cy="360040"/>
            <a:chOff x="4355976" y="1700808"/>
            <a:chExt cx="864096" cy="360040"/>
          </a:xfrm>
        </p:grpSpPr>
        <p:cxnSp>
          <p:nvCxnSpPr>
            <p:cNvPr id="4" name="Straight Connector 3"/>
            <p:cNvCxnSpPr/>
            <p:nvPr/>
          </p:nvCxnSpPr>
          <p:spPr bwMode="auto">
            <a:xfrm flipH="1" flipV="1">
              <a:off x="4355976" y="1700808"/>
              <a:ext cx="864096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 flipV="1">
              <a:off x="4355976" y="1700808"/>
              <a:ext cx="864096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4614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31887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1200" dirty="0" smtClean="0">
                <a:solidFill>
                  <a:srgbClr val="0033CC"/>
                </a:solidFill>
                <a:latin typeface="Times New Roman" pitchFamily="18" charset="0"/>
              </a:rPr>
              <a:t> </a:t>
            </a:r>
            <a:r>
              <a:rPr lang="en-US" altLang="zh-TW" sz="4000" dirty="0" smtClean="0">
                <a:solidFill>
                  <a:srgbClr val="0033CC"/>
                </a:solidFill>
                <a:latin typeface="Times New Roman" pitchFamily="18" charset="0"/>
              </a:rPr>
              <a:t>Short </a:t>
            </a: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circuit evaluation?</a:t>
            </a:r>
          </a:p>
          <a:p>
            <a:pPr>
              <a:lnSpc>
                <a:spcPct val="90000"/>
              </a:lnSpc>
            </a:pPr>
            <a:endParaRPr lang="en-US" altLang="zh-TW" sz="1100" b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r>
              <a:rPr lang="en-US" altLang="zh-TW" sz="3200" b="0" dirty="0" smtClean="0">
                <a:solidFill>
                  <a:srgbClr val="FF0000"/>
                </a:solidFill>
                <a:latin typeface="Times New Roman" pitchFamily="18" charset="0"/>
              </a:rPr>
              <a:t>Or, consider the output from this similar example:</a:t>
            </a:r>
          </a:p>
          <a:p>
            <a:endParaRPr lang="en-US" altLang="zh-TW" b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  % cat shortCircuit.cpp</a:t>
            </a:r>
            <a:endParaRPr lang="en-US" altLang="zh-TW" sz="2600" b="0" dirty="0">
              <a:solidFill>
                <a:schemeClr val="bg1"/>
              </a:solidFill>
              <a:latin typeface="Times New Roman" pitchFamily="18" charset="0"/>
            </a:endParaRPr>
          </a:p>
          <a:p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  bool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A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() { t&lt;&lt;"A"&lt;&lt;dl; return true;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}</a:t>
            </a:r>
          </a:p>
          <a:p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  bool B() { t&lt;&lt;"B"&lt;&lt;l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;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return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true; }</a:t>
            </a:r>
          </a:p>
          <a:p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  bool C() { t&lt;&lt;"C"&lt;&lt;l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;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return false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; }</a:t>
            </a:r>
          </a:p>
          <a:p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  bool D() { t&lt;&lt;"D"&lt;&lt;l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;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return </a:t>
            </a:r>
            <a:r>
              <a:rPr lang="en-US" altLang="zh-TW" sz="2600" b="0" i="1" dirty="0" smtClean="0">
                <a:solidFill>
                  <a:schemeClr val="bg1"/>
                </a:solidFill>
                <a:latin typeface="Times New Roman" pitchFamily="18" charset="0"/>
              </a:rPr>
              <a:t>whatever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; }</a:t>
            </a:r>
            <a:endParaRPr lang="en-US" altLang="zh-TW" sz="1100" b="0" dirty="0" smtClean="0">
              <a:solidFill>
                <a:schemeClr val="bg1"/>
              </a:solidFill>
              <a:latin typeface="Times New Roman" pitchFamily="18" charset="0"/>
            </a:endParaRPr>
          </a:p>
          <a:p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  bool True() {  return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A() &amp;&amp; B() &amp;&amp; C() &amp;&amp; D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(); }</a:t>
            </a:r>
            <a:endParaRPr lang="en-US" altLang="zh-TW" sz="1100" b="0" dirty="0">
              <a:solidFill>
                <a:schemeClr val="bg1"/>
              </a:solidFill>
              <a:latin typeface="Times New Roman" pitchFamily="18" charset="0"/>
            </a:endParaRPr>
          </a:p>
          <a:p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  main()  {  if( ()) t&lt;&lt;"main"&lt;&lt;l; }</a:t>
            </a:r>
          </a:p>
          <a:p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  %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g++ </a:t>
            </a:r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-o shortCircuit.cpp</a:t>
            </a:r>
            <a:endParaRPr lang="en-US" altLang="zh-TW" sz="2600" b="0" dirty="0">
              <a:solidFill>
                <a:schemeClr val="bg1"/>
              </a:solidFill>
              <a:latin typeface="Times New Roman" pitchFamily="18" charset="0"/>
            </a:endParaRPr>
          </a:p>
          <a:p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  % ./</a:t>
            </a:r>
          </a:p>
          <a:p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  A</a:t>
            </a:r>
          </a:p>
          <a:p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  B</a:t>
            </a:r>
          </a:p>
          <a:p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  C</a:t>
            </a:r>
          </a:p>
          <a:p>
            <a:r>
              <a:rPr lang="en-US" altLang="zh-TW" sz="2600" b="0" dirty="0" smtClean="0">
                <a:solidFill>
                  <a:schemeClr val="bg1"/>
                </a:solidFill>
                <a:latin typeface="Times New Roman" pitchFamily="18" charset="0"/>
              </a:rPr>
              <a:t>   %</a:t>
            </a:r>
            <a:endParaRPr lang="en-US" altLang="zh-TW" sz="2600" b="0" dirty="0">
              <a:solidFill>
                <a:schemeClr val="bg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85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 smtClean="0">
                <a:solidFill>
                  <a:srgbClr val="0033CC"/>
                </a:solidFill>
              </a:rPr>
              <a:t>history</a:t>
            </a:r>
            <a:endParaRPr lang="en-US" altLang="zh-TW" sz="5400" b="1" dirty="0">
              <a:solidFill>
                <a:srgbClr val="0033CC"/>
              </a:solidFill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Lists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dirty="0" smtClean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of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commands you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typed.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728192" y="1685676"/>
            <a:ext cx="5364088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/home/Me/start</a:t>
            </a:r>
          </a:p>
          <a:p>
            <a:pPr>
              <a:lnSpc>
                <a:spcPct val="93000"/>
              </a:lnSpc>
            </a:pPr>
            <a:r>
              <a:rPr lang="en-US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/home/Me/start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start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start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cd e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  ls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40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865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60487" y="1556792"/>
            <a:ext cx="8459985" cy="530120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45720" tIns="18288" rIns="45720" bIns="1828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000" b="0" kern="0" dirty="0" smtClean="0">
              <a:latin typeface="Times New Roman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779912" y="1682335"/>
            <a:ext cx="0" cy="288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/>
          <p:cNvSpPr/>
          <p:nvPr/>
        </p:nvSpPr>
        <p:spPr bwMode="auto">
          <a:xfrm>
            <a:off x="8763000" y="764704"/>
            <a:ext cx="381000" cy="60932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31887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1200" dirty="0" smtClean="0">
                <a:solidFill>
                  <a:srgbClr val="0033CC"/>
                </a:solidFill>
                <a:latin typeface="Times New Roman" pitchFamily="18" charset="0"/>
              </a:rPr>
              <a:t> </a:t>
            </a:r>
            <a:r>
              <a:rPr lang="en-US" altLang="zh-TW" sz="4000" dirty="0" smtClean="0">
                <a:solidFill>
                  <a:srgbClr val="0033CC"/>
                </a:solidFill>
                <a:latin typeface="Times New Roman" pitchFamily="18" charset="0"/>
              </a:rPr>
              <a:t>Short </a:t>
            </a: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circuit evaluation?</a:t>
            </a:r>
          </a:p>
          <a:p>
            <a:pPr>
              <a:lnSpc>
                <a:spcPct val="90000"/>
              </a:lnSpc>
            </a:pPr>
            <a:endParaRPr lang="en-US" altLang="zh-TW" sz="1100" b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r>
              <a:rPr lang="en-US" altLang="zh-TW" sz="3200" b="0" dirty="0" smtClean="0">
                <a:solidFill>
                  <a:srgbClr val="FF0000"/>
                </a:solidFill>
                <a:latin typeface="Times New Roman" pitchFamily="18" charset="0"/>
              </a:rPr>
              <a:t>Or, consider the output from this similar example:</a:t>
            </a:r>
          </a:p>
          <a:p>
            <a:endParaRPr lang="en-US" altLang="zh-TW" b="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 cat shortCircuit.cpp</a:t>
            </a:r>
            <a:endParaRPr lang="en-US" altLang="zh-TW" sz="26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b="0" dirty="0" smtClean="0">
                <a:latin typeface="Times New Roman" pitchFamily="18" charset="0"/>
              </a:rPr>
              <a:t>   bool </a:t>
            </a:r>
            <a:r>
              <a:rPr lang="en-US" altLang="zh-TW" sz="2600" b="0" dirty="0">
                <a:latin typeface="Times New Roman" pitchFamily="18" charset="0"/>
              </a:rPr>
              <a:t>A</a:t>
            </a:r>
            <a:r>
              <a:rPr lang="en-US" altLang="zh-TW" sz="2600" b="0" dirty="0" smtClean="0">
                <a:latin typeface="Times New Roman" pitchFamily="18" charset="0"/>
              </a:rPr>
              <a:t>(); return true;</a:t>
            </a:r>
            <a:r>
              <a:rPr lang="en-US" altLang="zh-TW" sz="2600" b="0" dirty="0">
                <a:latin typeface="Times New Roman" pitchFamily="18" charset="0"/>
              </a:rPr>
              <a:t> </a:t>
            </a:r>
            <a:r>
              <a:rPr lang="en-US" altLang="zh-TW" sz="2600" b="0" dirty="0" smtClean="0">
                <a:latin typeface="Times New Roman" pitchFamily="18" charset="0"/>
              </a:rPr>
              <a:t>}</a:t>
            </a:r>
          </a:p>
          <a:p>
            <a:r>
              <a:rPr lang="en-US" altLang="zh-TW" sz="2600" b="0" dirty="0" smtClean="0">
                <a:latin typeface="Times New Roman" pitchFamily="18" charset="0"/>
              </a:rPr>
              <a:t>   bool B() {; return </a:t>
            </a:r>
            <a:r>
              <a:rPr lang="en-US" altLang="zh-TW" sz="2600" b="0" dirty="0">
                <a:latin typeface="Times New Roman" pitchFamily="18" charset="0"/>
              </a:rPr>
              <a:t>true; }</a:t>
            </a:r>
          </a:p>
          <a:p>
            <a:r>
              <a:rPr lang="en-US" altLang="zh-TW" sz="2600" b="0" dirty="0" smtClean="0">
                <a:latin typeface="Times New Roman" pitchFamily="18" charset="0"/>
              </a:rPr>
              <a:t>   bool C() {; return false</a:t>
            </a:r>
            <a:r>
              <a:rPr lang="en-US" altLang="zh-TW" sz="2600" b="0" dirty="0">
                <a:latin typeface="Times New Roman" pitchFamily="18" charset="0"/>
              </a:rPr>
              <a:t>; }</a:t>
            </a:r>
          </a:p>
          <a:p>
            <a:r>
              <a:rPr lang="en-US" altLang="zh-TW" sz="2600" b="0" dirty="0" smtClean="0">
                <a:latin typeface="Times New Roman" pitchFamily="18" charset="0"/>
              </a:rPr>
              <a:t>   bool D() {; return </a:t>
            </a:r>
            <a:r>
              <a:rPr lang="en-US" altLang="zh-TW" sz="2600" b="0" i="1" dirty="0" smtClean="0">
                <a:latin typeface="Times New Roman" pitchFamily="18" charset="0"/>
              </a:rPr>
              <a:t>whatever</a:t>
            </a:r>
            <a:r>
              <a:rPr lang="en-US" altLang="zh-TW" sz="2600" b="0" dirty="0" smtClean="0">
                <a:latin typeface="Times New Roman" pitchFamily="18" charset="0"/>
              </a:rPr>
              <a:t>; }</a:t>
            </a:r>
            <a:endParaRPr lang="en-US" altLang="zh-TW" sz="1100" b="0" dirty="0" smtClean="0">
              <a:latin typeface="Times New Roman" pitchFamily="18" charset="0"/>
            </a:endParaRPr>
          </a:p>
          <a:p>
            <a:r>
              <a:rPr lang="en-US" altLang="zh-TW" sz="2600" b="0" dirty="0" smtClean="0">
                <a:latin typeface="Times New Roman" pitchFamily="18" charset="0"/>
              </a:rPr>
              <a:t>   bool () {  return </a:t>
            </a:r>
            <a:r>
              <a:rPr lang="en-US" altLang="zh-TW" sz="2600" b="0" dirty="0">
                <a:latin typeface="Times New Roman" pitchFamily="18" charset="0"/>
              </a:rPr>
              <a:t>A() &amp;&amp; B() &amp;&amp; C() &amp;&amp; D</a:t>
            </a:r>
            <a:r>
              <a:rPr lang="en-US" altLang="zh-TW" sz="2600" b="0" dirty="0" smtClean="0">
                <a:latin typeface="Times New Roman" pitchFamily="18" charset="0"/>
              </a:rPr>
              <a:t>(); }</a:t>
            </a:r>
            <a:endParaRPr lang="en-US" altLang="zh-TW" sz="1100" b="0" dirty="0">
              <a:latin typeface="Times New Roman" pitchFamily="18" charset="0"/>
            </a:endParaRPr>
          </a:p>
          <a:p>
            <a:r>
              <a:rPr lang="en-US" altLang="zh-TW" sz="2600" b="0" dirty="0" smtClean="0">
                <a:latin typeface="Times New Roman" pitchFamily="18" charset="0"/>
              </a:rPr>
              <a:t>   main()  {  if(; }</a:t>
            </a:r>
          </a:p>
          <a:p>
            <a:r>
              <a:rPr lang="en-US" altLang="zh-TW" sz="2600" b="0" dirty="0" smtClean="0">
                <a:latin typeface="Times New Roman" pitchFamily="18" charset="0"/>
              </a:rPr>
              <a:t>   % </a:t>
            </a:r>
            <a:r>
              <a:rPr lang="en-US" altLang="zh-TW" sz="2600" b="0" dirty="0">
                <a:latin typeface="Times New Roman" pitchFamily="18" charset="0"/>
              </a:rPr>
              <a:t>g++ </a:t>
            </a:r>
            <a:r>
              <a:rPr lang="en-US" altLang="zh-TW" sz="2600" b="0" dirty="0" smtClean="0">
                <a:latin typeface="Times New Roman" pitchFamily="18" charset="0"/>
              </a:rPr>
              <a:t>-o shortCircuit.cpp</a:t>
            </a:r>
            <a:endParaRPr lang="en-US" altLang="zh-TW" sz="2600" b="0" dirty="0">
              <a:latin typeface="Times New Roman" pitchFamily="18" charset="0"/>
            </a:endParaRPr>
          </a:p>
          <a:p>
            <a:r>
              <a:rPr lang="en-US" altLang="zh-TW" sz="2600" b="0" dirty="0" smtClean="0">
                <a:latin typeface="Times New Roman" pitchFamily="18" charset="0"/>
              </a:rPr>
              <a:t>   % ./   A</a:t>
            </a:r>
          </a:p>
          <a:p>
            <a:r>
              <a:rPr lang="en-US" altLang="zh-TW" sz="2600" b="0" dirty="0" smtClean="0">
                <a:latin typeface="Times New Roman" pitchFamily="18" charset="0"/>
              </a:rPr>
              <a:t>   B</a:t>
            </a:r>
          </a:p>
          <a:p>
            <a:r>
              <a:rPr lang="en-US" altLang="zh-TW" sz="2600" b="0" dirty="0" smtClean="0">
                <a:latin typeface="Times New Roman" pitchFamily="18" charset="0"/>
              </a:rPr>
              <a:t>   C</a:t>
            </a:r>
          </a:p>
          <a:p>
            <a:r>
              <a:rPr lang="en-US" altLang="zh-TW" sz="2600" b="0" dirty="0" smtClean="0">
                <a:latin typeface="Times New Roman" pitchFamily="18" charset="0"/>
              </a:rPr>
              <a:t>   %</a:t>
            </a:r>
            <a:endParaRPr lang="en-US" altLang="zh-TW" sz="2600" b="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7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60487" y="1556792"/>
            <a:ext cx="8459985" cy="530120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45720" tIns="18288" rIns="45720" bIns="1828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000" b="0" kern="0" dirty="0" smtClean="0">
              <a:latin typeface="Times New Roman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971600" y="4437112"/>
            <a:ext cx="0" cy="288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/>
          <p:cNvSpPr/>
          <p:nvPr/>
        </p:nvSpPr>
        <p:spPr bwMode="auto">
          <a:xfrm>
            <a:off x="8763000" y="764704"/>
            <a:ext cx="381000" cy="60932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31887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1200" dirty="0" smtClean="0">
                <a:solidFill>
                  <a:srgbClr val="0033CC"/>
                </a:solidFill>
                <a:latin typeface="Times New Roman" pitchFamily="18" charset="0"/>
              </a:rPr>
              <a:t> </a:t>
            </a:r>
            <a:r>
              <a:rPr lang="en-US" altLang="zh-TW" sz="4000" dirty="0" smtClean="0">
                <a:solidFill>
                  <a:srgbClr val="0033CC"/>
                </a:solidFill>
                <a:latin typeface="Times New Roman" pitchFamily="18" charset="0"/>
              </a:rPr>
              <a:t>Short </a:t>
            </a: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circuit evaluation?</a:t>
            </a:r>
          </a:p>
          <a:p>
            <a:pPr>
              <a:lnSpc>
                <a:spcPct val="90000"/>
              </a:lnSpc>
            </a:pPr>
            <a:endParaRPr lang="en-US" altLang="zh-TW" sz="1100" b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r>
              <a:rPr lang="en-US" altLang="zh-TW" sz="3200" b="0" dirty="0" smtClean="0">
                <a:solidFill>
                  <a:srgbClr val="FF0000"/>
                </a:solidFill>
                <a:latin typeface="Times New Roman" pitchFamily="18" charset="0"/>
              </a:rPr>
              <a:t>Or, consider the output from this similar example:</a:t>
            </a:r>
          </a:p>
          <a:p>
            <a:endParaRPr lang="en-US" altLang="zh-TW" b="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 cat shortCircuit.cpp</a:t>
            </a:r>
            <a:endParaRPr lang="en-US" altLang="zh-TW" sz="26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A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&lt;&lt;"A"&lt;&lt;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true;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B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&lt;&lt;"B"&lt;&lt;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true;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C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&lt;&lt;"C"&lt;&lt;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false;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D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&lt;&lt;"D"&lt;&lt;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</a:t>
            </a:r>
            <a:r>
              <a:rPr lang="en-US" altLang="zh-TW" sz="2600" i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whatever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  <a:endParaRPr lang="en-US" altLang="zh-TW" sz="11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TestAllTrue</a:t>
            </a:r>
            <a:r>
              <a:rPr lang="en-US" altLang="zh-TW" sz="1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 return A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&amp;&amp; B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&amp;&amp; C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&amp;&amp; D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  <a:endParaRPr lang="en-US" altLang="zh-TW" sz="11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main</a:t>
            </a:r>
            <a:r>
              <a:rPr lang="en-US" altLang="zh-TW" sz="1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 if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TestAllTrue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 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&lt;&lt;"main"&lt;&lt;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  <a:endParaRPr lang="en-US" altLang="zh-TW" sz="2600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 </a:t>
            </a:r>
            <a:r>
              <a:rPr lang="en-US" altLang="zh-TW" sz="2600" b="0" dirty="0">
                <a:latin typeface="Times New Roman" pitchFamily="18" charset="0"/>
              </a:rPr>
              <a:t>g++ </a:t>
            </a:r>
            <a:r>
              <a:rPr lang="en-US" altLang="zh-TW" sz="2600" b="0" dirty="0" smtClean="0">
                <a:latin typeface="Times New Roman" pitchFamily="18" charset="0"/>
              </a:rPr>
              <a:t>-o shortCircuit.cpp</a:t>
            </a:r>
            <a:endParaRPr lang="en-US" altLang="zh-TW" sz="2600" b="0" dirty="0">
              <a:latin typeface="Times New Roman" pitchFamily="18" charset="0"/>
            </a:endParaRPr>
          </a:p>
          <a:p>
            <a:r>
              <a:rPr lang="en-US" altLang="zh-TW" sz="2600" b="0" dirty="0" smtClean="0">
                <a:latin typeface="Times New Roman" pitchFamily="18" charset="0"/>
              </a:rPr>
              <a:t>   % ./   A</a:t>
            </a:r>
          </a:p>
          <a:p>
            <a:r>
              <a:rPr lang="en-US" altLang="zh-TW" sz="2600" b="0" dirty="0" smtClean="0">
                <a:latin typeface="Times New Roman" pitchFamily="18" charset="0"/>
              </a:rPr>
              <a:t>   B</a:t>
            </a:r>
          </a:p>
          <a:p>
            <a:r>
              <a:rPr lang="en-US" altLang="zh-TW" sz="2600" b="0" dirty="0" smtClean="0">
                <a:latin typeface="Times New Roman" pitchFamily="18" charset="0"/>
              </a:rPr>
              <a:t>   C</a:t>
            </a:r>
          </a:p>
          <a:p>
            <a:r>
              <a:rPr lang="en-US" altLang="zh-TW" sz="2600" b="0" dirty="0" smtClean="0">
                <a:latin typeface="Times New Roman" pitchFamily="18" charset="0"/>
              </a:rPr>
              <a:t>   %</a:t>
            </a:r>
            <a:endParaRPr lang="en-US" altLang="zh-TW" sz="2600" b="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4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60487" y="1556792"/>
            <a:ext cx="8459985" cy="530120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45720" tIns="18288" rIns="45720" bIns="1828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000" b="0" kern="0" dirty="0" smtClean="0">
              <a:latin typeface="Times New Roman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372200" y="4480560"/>
            <a:ext cx="0" cy="288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 bwMode="auto">
          <a:xfrm>
            <a:off x="8763000" y="764704"/>
            <a:ext cx="381000" cy="60932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31887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1200" dirty="0" smtClean="0">
                <a:solidFill>
                  <a:srgbClr val="0033CC"/>
                </a:solidFill>
                <a:latin typeface="Times New Roman" pitchFamily="18" charset="0"/>
              </a:rPr>
              <a:t> </a:t>
            </a:r>
            <a:r>
              <a:rPr lang="en-US" altLang="zh-TW" sz="4000" dirty="0" smtClean="0">
                <a:solidFill>
                  <a:srgbClr val="0033CC"/>
                </a:solidFill>
                <a:latin typeface="Times New Roman" pitchFamily="18" charset="0"/>
              </a:rPr>
              <a:t>Short </a:t>
            </a: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circuit evaluation?</a:t>
            </a:r>
          </a:p>
          <a:p>
            <a:pPr>
              <a:lnSpc>
                <a:spcPct val="90000"/>
              </a:lnSpc>
            </a:pPr>
            <a:endParaRPr lang="en-US" altLang="zh-TW" sz="1100" b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r>
              <a:rPr lang="en-US" altLang="zh-TW" sz="3200" b="0" dirty="0" smtClean="0">
                <a:solidFill>
                  <a:srgbClr val="FF0000"/>
                </a:solidFill>
                <a:latin typeface="Times New Roman" pitchFamily="18" charset="0"/>
              </a:rPr>
              <a:t>Or, consider the output from this similar example:</a:t>
            </a:r>
          </a:p>
          <a:p>
            <a:endParaRPr lang="en-US" altLang="zh-TW" b="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 cat shortCircuit.cpp</a:t>
            </a:r>
            <a:endParaRPr lang="en-US" altLang="zh-TW" sz="26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A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&lt;&lt;"A"&lt;&lt;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true;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B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&lt;&lt;"B"&lt;&lt;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true;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C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&lt;&lt;"C"&lt;&lt;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false;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D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&lt;&lt;"D"&lt;&lt;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</a:t>
            </a:r>
            <a:r>
              <a:rPr lang="en-US" altLang="zh-TW" sz="2600" i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whatever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  <a:endParaRPr lang="en-US" altLang="zh-TW" sz="11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TestAllTrue</a:t>
            </a:r>
            <a:r>
              <a:rPr lang="en-US" altLang="zh-TW" sz="1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 return A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&amp;&amp; B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&amp;&amp; C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&amp;&amp; D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  <a:endParaRPr lang="en-US" altLang="zh-TW" sz="11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main</a:t>
            </a:r>
            <a:r>
              <a:rPr lang="en-US" altLang="zh-TW" sz="1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 if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TestAllTrue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 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&lt;&lt;"main"&lt;&lt;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}</a:t>
            </a: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g++ 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-o </a:t>
            </a:r>
            <a:r>
              <a:rPr lang="en-US" altLang="zh-TW" sz="26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shortCircuit.x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shortCircuit.cpp</a:t>
            </a: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</a:t>
            </a:r>
            <a:r>
              <a:rPr lang="en-US" altLang="zh-TW" sz="2600" dirty="0" smtClean="0">
                <a:latin typeface="Times New Roman" pitchFamily="18" charset="0"/>
              </a:rPr>
              <a:t>% ./x</a:t>
            </a:r>
          </a:p>
          <a:p>
            <a:r>
              <a:rPr lang="en-US" altLang="zh-TW" sz="2600" dirty="0" smtClean="0">
                <a:latin typeface="Times New Roman" pitchFamily="18" charset="0"/>
              </a:rPr>
              <a:t>   A</a:t>
            </a:r>
          </a:p>
          <a:p>
            <a:r>
              <a:rPr lang="en-US" altLang="zh-TW" sz="2600" dirty="0" smtClean="0">
                <a:latin typeface="Times New Roman" pitchFamily="18" charset="0"/>
              </a:rPr>
              <a:t>   B</a:t>
            </a:r>
          </a:p>
          <a:p>
            <a:r>
              <a:rPr lang="en-US" altLang="zh-TW" sz="2600" dirty="0" smtClean="0">
                <a:latin typeface="Times New Roman" pitchFamily="18" charset="0"/>
              </a:rPr>
              <a:t>   C</a:t>
            </a:r>
          </a:p>
          <a:p>
            <a:r>
              <a:rPr lang="en-US" altLang="zh-TW" sz="2600" dirty="0" smtClean="0">
                <a:latin typeface="Times New Roman" pitchFamily="18" charset="0"/>
              </a:rPr>
              <a:t>   %</a:t>
            </a:r>
            <a:endParaRPr lang="en-US" altLang="zh-TW" sz="26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78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60487" y="1556792"/>
            <a:ext cx="8459985" cy="530120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45720" tIns="18288" rIns="45720" bIns="1828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000" b="0" kern="0" dirty="0" smtClean="0">
              <a:latin typeface="Times New Roman" pitchFamily="18" charset="0"/>
            </a:endParaRP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31887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1200" dirty="0" smtClean="0">
                <a:solidFill>
                  <a:srgbClr val="0033CC"/>
                </a:solidFill>
                <a:latin typeface="Times New Roman" pitchFamily="18" charset="0"/>
              </a:rPr>
              <a:t> </a:t>
            </a:r>
            <a:r>
              <a:rPr lang="en-US" altLang="zh-TW" sz="4000" dirty="0" smtClean="0">
                <a:solidFill>
                  <a:srgbClr val="0033CC"/>
                </a:solidFill>
                <a:latin typeface="Times New Roman" pitchFamily="18" charset="0"/>
              </a:rPr>
              <a:t>Short </a:t>
            </a: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circuit evaluation?</a:t>
            </a:r>
          </a:p>
          <a:p>
            <a:pPr>
              <a:lnSpc>
                <a:spcPct val="90000"/>
              </a:lnSpc>
            </a:pPr>
            <a:endParaRPr lang="en-US" altLang="zh-TW" sz="1100" b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r>
              <a:rPr lang="en-US" altLang="zh-TW" sz="3200" b="0" dirty="0" smtClean="0">
                <a:solidFill>
                  <a:srgbClr val="FF0000"/>
                </a:solidFill>
                <a:latin typeface="Times New Roman" pitchFamily="18" charset="0"/>
              </a:rPr>
              <a:t>Or, consider the output from this similar example:</a:t>
            </a:r>
          </a:p>
          <a:p>
            <a:endParaRPr lang="en-US" altLang="zh-TW" b="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 cat shortCircuit.cpp</a:t>
            </a:r>
            <a:endParaRPr lang="en-US" altLang="zh-TW" sz="26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bool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A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&lt;&lt;"A"&lt;&lt;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true;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B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&lt;&lt;"B"&lt;&lt;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true;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C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&lt;&lt;"C"&lt;&lt;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false;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D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&lt;&lt;"D"&lt;&lt;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</a:t>
            </a:r>
            <a:r>
              <a:rPr lang="en-US" altLang="zh-TW" sz="2600" i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whatever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  <a:endParaRPr lang="en-US" altLang="zh-TW" sz="11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TestAllTrue</a:t>
            </a:r>
            <a:r>
              <a:rPr lang="en-US" altLang="zh-TW" sz="1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 return A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&amp;&amp; B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&amp;&amp; C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&amp;&amp; D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  <a:endParaRPr lang="en-US" altLang="zh-TW" sz="11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main</a:t>
            </a:r>
            <a:r>
              <a:rPr lang="en-US" altLang="zh-TW" sz="1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 if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TestAllTrue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 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&lt;&lt;"main"&lt;&lt;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  <a:endParaRPr lang="en-US" altLang="zh-TW" sz="2600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 g++ -o </a:t>
            </a:r>
            <a:r>
              <a:rPr lang="en-US" altLang="zh-TW" sz="26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shortCircuit.x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shortCircuit.cpp</a:t>
            </a: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 ./</a:t>
            </a:r>
            <a:r>
              <a:rPr lang="en-US" altLang="zh-TW" sz="26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shortCircuit.x</a:t>
            </a:r>
            <a:endParaRPr lang="en-US" altLang="zh-TW" sz="2600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 smtClean="0">
                <a:latin typeface="Times New Roman" pitchFamily="18" charset="0"/>
              </a:rPr>
              <a:t>   A</a:t>
            </a:r>
          </a:p>
          <a:p>
            <a:r>
              <a:rPr lang="en-US" altLang="zh-TW" sz="2600" dirty="0" smtClean="0">
                <a:latin typeface="Times New Roman" pitchFamily="18" charset="0"/>
              </a:rPr>
              <a:t>   B</a:t>
            </a:r>
          </a:p>
          <a:p>
            <a:r>
              <a:rPr lang="en-US" altLang="zh-TW" sz="2600" dirty="0" smtClean="0">
                <a:latin typeface="Times New Roman" pitchFamily="18" charset="0"/>
              </a:rPr>
              <a:t>   C</a:t>
            </a:r>
          </a:p>
          <a:p>
            <a:r>
              <a:rPr lang="en-US" altLang="zh-TW" sz="2600" dirty="0" smtClean="0">
                <a:latin typeface="Times New Roman" pitchFamily="18" charset="0"/>
              </a:rPr>
              <a:t>   %</a:t>
            </a:r>
            <a:endParaRPr lang="en-US" altLang="zh-TW" sz="2600" dirty="0">
              <a:latin typeface="Times New Roman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3163824" y="4846320"/>
            <a:ext cx="0" cy="288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ectangle 8"/>
          <p:cNvSpPr/>
          <p:nvPr/>
        </p:nvSpPr>
        <p:spPr bwMode="auto">
          <a:xfrm>
            <a:off x="8763000" y="764704"/>
            <a:ext cx="381000" cy="60932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128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60487" y="1556792"/>
            <a:ext cx="8402513" cy="530120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45720" tIns="18288" rIns="45720" bIns="1828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000" b="0" kern="0" dirty="0" smtClean="0">
              <a:latin typeface="Times New Roman" pitchFamily="18" charset="0"/>
            </a:endParaRP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31887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1200" dirty="0" smtClean="0">
                <a:solidFill>
                  <a:srgbClr val="0033CC"/>
                </a:solidFill>
                <a:latin typeface="Times New Roman" pitchFamily="18" charset="0"/>
              </a:rPr>
              <a:t> </a:t>
            </a:r>
            <a:r>
              <a:rPr lang="en-US" altLang="zh-TW" sz="4000" dirty="0" smtClean="0">
                <a:solidFill>
                  <a:srgbClr val="0033CC"/>
                </a:solidFill>
                <a:latin typeface="Times New Roman" pitchFamily="18" charset="0"/>
              </a:rPr>
              <a:t>Short </a:t>
            </a: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circuit evaluation?</a:t>
            </a:r>
          </a:p>
          <a:p>
            <a:pPr>
              <a:lnSpc>
                <a:spcPct val="90000"/>
              </a:lnSpc>
            </a:pPr>
            <a:endParaRPr lang="en-US" altLang="zh-TW" sz="1100" b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r>
              <a:rPr lang="en-US" altLang="zh-TW" sz="3200" b="0" dirty="0" smtClean="0">
                <a:solidFill>
                  <a:srgbClr val="FF0000"/>
                </a:solidFill>
                <a:latin typeface="Times New Roman" pitchFamily="18" charset="0"/>
              </a:rPr>
              <a:t>Or, consider the output from this similar example:</a:t>
            </a:r>
          </a:p>
          <a:p>
            <a:endParaRPr lang="en-US" altLang="zh-TW" b="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 cat shortCircuit.cpp</a:t>
            </a:r>
            <a:endParaRPr lang="en-US" altLang="zh-TW" sz="26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A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&lt;&lt;"A"&lt;&lt;</a:t>
            </a:r>
            <a:r>
              <a:rPr lang="en-US" altLang="zh-TW" sz="26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true;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}</a:t>
            </a: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B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&lt;&lt;"B"&lt;&lt;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return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true; }</a:t>
            </a: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C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&lt;&lt;"C"&lt;&lt;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return false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D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&lt;&lt;"D"&lt;&lt;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return </a:t>
            </a:r>
            <a:r>
              <a:rPr lang="en-US" altLang="zh-TW" sz="2600" i="1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whatever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  <a:endParaRPr lang="en-US" altLang="zh-TW" sz="1100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</a:t>
            </a:r>
            <a:r>
              <a:rPr lang="en-US" altLang="zh-TW" sz="26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TestAllTrue</a:t>
            </a:r>
            <a:r>
              <a:rPr lang="en-US" altLang="zh-TW" sz="10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 return A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&amp;&amp; 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B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&amp;&amp; 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&amp;&amp; D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  <a:endParaRPr lang="en-US" altLang="zh-TW" sz="11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main</a:t>
            </a:r>
            <a:r>
              <a:rPr lang="en-US" altLang="zh-TW" sz="1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 if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4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TestAllTrue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TW" sz="26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&lt;&lt;"main"&lt;&lt;</a:t>
            </a:r>
            <a:r>
              <a:rPr lang="en-US" altLang="zh-TW" sz="26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g++ 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-o </a:t>
            </a:r>
            <a:r>
              <a:rPr lang="en-US" altLang="zh-TW" sz="26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shortCircuit.x</a:t>
            </a:r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shortCircuit.cpp</a:t>
            </a: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 ./</a:t>
            </a:r>
            <a:r>
              <a:rPr lang="en-US" altLang="zh-TW" sz="2600" dirty="0" err="1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shortCircuit.x</a:t>
            </a:r>
            <a:endParaRPr lang="en-US" altLang="zh-TW" sz="2600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A</a:t>
            </a: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</a:t>
            </a: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C</a:t>
            </a:r>
          </a:p>
          <a:p>
            <a:r>
              <a:rPr lang="en-US" altLang="zh-TW" sz="26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</a:t>
            </a:r>
            <a:endParaRPr lang="en-US" altLang="zh-TW" sz="26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971600" y="6428232"/>
            <a:ext cx="0" cy="288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957808"/>
            <a:ext cx="8382000" cy="43434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In fact, programmers often depend on the guarantee of short-circuit evaluation.  Consider the follow C conditional expression:</a:t>
            </a:r>
          </a:p>
          <a:p>
            <a:pPr>
              <a:lnSpc>
                <a:spcPct val="90000"/>
              </a:lnSpc>
            </a:pPr>
            <a:endParaRPr lang="en-US" altLang="zh-TW" sz="11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	if ((X!=NULL)&amp;&amp;(*X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itchFamily="18" charset="0"/>
              </a:rPr>
              <a:t>==3</a:t>
            </a: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)) …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The above C instruction is always safe, because the pointer will only be de-referenced if it is legal to do so. </a:t>
            </a:r>
          </a:p>
          <a:p>
            <a:pPr>
              <a:lnSpc>
                <a:spcPct val="90000"/>
              </a:lnSpc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The reverse conditional is, of course, a bug:</a:t>
            </a:r>
          </a:p>
          <a:p>
            <a:pPr>
              <a:lnSpc>
                <a:spcPct val="90000"/>
              </a:lnSpc>
            </a:pPr>
            <a:endParaRPr lang="en-US" altLang="zh-TW" sz="11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	if ((*X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itchFamily="18" charset="0"/>
              </a:rPr>
              <a:t>==3</a:t>
            </a: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) &amp;&amp;(X!=NULL)) …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619672" y="5347714"/>
            <a:ext cx="3456384" cy="1080518"/>
          </a:xfrm>
          <a:prstGeom prst="wedgeRoundRectCallout">
            <a:avLst>
              <a:gd name="adj1" fmla="val -77824"/>
              <a:gd name="adj2" fmla="val 43775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dirty="0" smtClean="0"/>
              <a:t>No “D” and no “main” are printed.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23720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solidFill>
                  <a:srgbClr val="0033CC"/>
                </a:solidFill>
              </a:rPr>
              <a:t>Command Coordination </a:t>
            </a:r>
            <a:br>
              <a:rPr lang="en-US" altLang="zh-TW" smtClean="0">
                <a:solidFill>
                  <a:srgbClr val="0033CC"/>
                </a:solidFill>
              </a:rPr>
            </a:br>
            <a:r>
              <a:rPr lang="en-US" altLang="zh-TW" sz="3200" smtClean="0">
                <a:solidFill>
                  <a:srgbClr val="0033CC"/>
                </a:solidFill>
                <a:latin typeface="Lucida Grande" charset="0"/>
              </a:rPr>
              <a:t>;     &amp;&amp;     ||</a:t>
            </a:r>
            <a:r>
              <a:rPr lang="en-US" altLang="zh-TW" sz="3200" smtClean="0">
                <a:solidFill>
                  <a:srgbClr val="222268"/>
                </a:solidFill>
                <a:latin typeface="Lucida Grande" charset="0"/>
              </a:rPr>
              <a:t> </a:t>
            </a:r>
            <a:endParaRPr lang="en-US" altLang="zh-TW" sz="2000" smtClean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52600"/>
            <a:ext cx="8458200" cy="44196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 smtClean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b="1" dirty="0" smtClean="0">
                <a:solidFill>
                  <a:srgbClr val="000000"/>
                </a:solidFill>
                <a:latin typeface="Times New Roman" pitchFamily="18" charset="0"/>
              </a:rPr>
              <a:t>command1 &amp;&amp; command2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Command1 always executes, but command2 only executes if command1 was successful.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Q: Why is a &amp;&amp; used for this?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A: It is the idea of </a:t>
            </a:r>
            <a:r>
              <a:rPr lang="en-US" altLang="zh-TW" sz="2400" u="sng" dirty="0" smtClean="0">
                <a:solidFill>
                  <a:srgbClr val="000000"/>
                </a:solidFill>
                <a:latin typeface="Times New Roman" pitchFamily="18" charset="0"/>
              </a:rPr>
              <a:t>short circuit evaluation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, whereby the evaluation of a logical expression must stop early, if the result becomes known.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(Command1’s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failure means that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we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know that the whole expression fails – without needing to evaluate command2. )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2400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Q: So what does this do?: </a:t>
            </a:r>
            <a:r>
              <a:rPr lang="en-US" altLang="zh-TW" sz="2800" dirty="0" smtClean="0">
                <a:solidFill>
                  <a:srgbClr val="0033CC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 smtClean="0">
                <a:solidFill>
                  <a:srgbClr val="FF0000"/>
                </a:solidFill>
                <a:latin typeface="High Tower Text" pitchFamily="18" charset="0"/>
              </a:rPr>
              <a:t>c</a:t>
            </a:r>
            <a:r>
              <a:rPr lang="en-US" altLang="zh-TW" sz="2800" spc="100" dirty="0" err="1" smtClean="0">
                <a:solidFill>
                  <a:srgbClr val="FF0000"/>
                </a:solidFill>
                <a:latin typeface="High Tower Text" pitchFamily="18" charset="0"/>
              </a:rPr>
              <a:t>p</a:t>
            </a:r>
            <a:r>
              <a:rPr lang="en-US" altLang="zh-TW" sz="2800" spc="100" dirty="0" smtClean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2800" spc="-200" dirty="0">
                <a:solidFill>
                  <a:srgbClr val="FF0000"/>
                </a:solidFill>
                <a:latin typeface="Lucida Console" panose="020B0609040504020204" pitchFamily="49" charset="0"/>
              </a:rPr>
              <a:t>/</a:t>
            </a:r>
            <a:r>
              <a:rPr lang="en-US" altLang="zh-TW" sz="2800" dirty="0" smtClean="0">
                <a:solidFill>
                  <a:srgbClr val="FF0000"/>
                </a:solidFill>
                <a:latin typeface="High Tower Text" pitchFamily="18" charset="0"/>
              </a:rPr>
              <a:t>fil</a:t>
            </a:r>
            <a:r>
              <a:rPr lang="en-US" altLang="zh-TW" sz="2800" spc="100" dirty="0" smtClean="0">
                <a:solidFill>
                  <a:srgbClr val="FF0000"/>
                </a:solidFill>
                <a:latin typeface="High Tower Text" pitchFamily="18" charset="0"/>
              </a:rPr>
              <a:t>e </a:t>
            </a:r>
            <a:r>
              <a:rPr lang="en-US" altLang="zh-TW" sz="2800" dirty="0" smtClean="0">
                <a:solidFill>
                  <a:srgbClr val="FF0000"/>
                </a:solidFill>
                <a:latin typeface="High Tower Text" pitchFamily="18" charset="0"/>
              </a:rPr>
              <a:t>.</a:t>
            </a:r>
            <a:r>
              <a:rPr lang="en-US" altLang="zh-TW" sz="2800" spc="-300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/</a:t>
            </a:r>
            <a:r>
              <a:rPr lang="en-US" altLang="zh-TW" sz="2800" dirty="0" err="1" smtClean="0">
                <a:solidFill>
                  <a:srgbClr val="FF0000"/>
                </a:solidFill>
                <a:latin typeface="High Tower Text" pitchFamily="18" charset="0"/>
              </a:rPr>
              <a:t>fcop</a:t>
            </a:r>
            <a:r>
              <a:rPr lang="en-US" altLang="zh-TW" sz="2800" spc="100" dirty="0" err="1" smtClean="0">
                <a:solidFill>
                  <a:srgbClr val="FF0000"/>
                </a:solidFill>
                <a:latin typeface="High Tower Text" pitchFamily="18" charset="0"/>
              </a:rPr>
              <a:t>y</a:t>
            </a:r>
            <a:r>
              <a:rPr lang="en-US" altLang="zh-TW" sz="2800" spc="100" dirty="0" smtClean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TW" sz="2800" spc="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TW" sz="2800" spc="100" dirty="0" smtClean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High Tower Text" pitchFamily="18" charset="0"/>
              </a:rPr>
              <a:t>cat </a:t>
            </a:r>
            <a:r>
              <a:rPr lang="en-US" altLang="zh-TW" sz="2800" dirty="0" err="1" smtClean="0">
                <a:solidFill>
                  <a:srgbClr val="FF0000"/>
                </a:solidFill>
                <a:latin typeface="High Tower Text" pitchFamily="18" charset="0"/>
              </a:rPr>
              <a:t>fcopy</a:t>
            </a:r>
            <a:endParaRPr lang="en-US" altLang="zh-TW" sz="1200" dirty="0" smtClean="0">
              <a:solidFill>
                <a:srgbClr val="FF0000"/>
              </a:solidFill>
              <a:latin typeface="High Tower Text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solidFill>
                  <a:srgbClr val="0033CC"/>
                </a:solidFill>
                <a:latin typeface="Times New Roman" pitchFamily="18" charset="0"/>
              </a:rPr>
              <a:t>A: It </a:t>
            </a:r>
            <a:r>
              <a:rPr lang="en-US" altLang="zh-TW" sz="2400" dirty="0" smtClean="0">
                <a:solidFill>
                  <a:srgbClr val="0033CC"/>
                </a:solidFill>
                <a:latin typeface="Times New Roman" pitchFamily="18" charset="0"/>
              </a:rPr>
              <a:t>only </a:t>
            </a:r>
            <a:r>
              <a:rPr lang="en-US" altLang="zh-TW" sz="2400" dirty="0" smtClean="0">
                <a:solidFill>
                  <a:srgbClr val="0033CC"/>
                </a:solidFill>
                <a:latin typeface="Times New Roman" pitchFamily="18" charset="0"/>
              </a:rPr>
              <a:t>prints </a:t>
            </a:r>
            <a:r>
              <a:rPr lang="en-US" altLang="zh-TW" sz="2400" dirty="0" smtClean="0">
                <a:solidFill>
                  <a:srgbClr val="0033CC"/>
                </a:solidFill>
                <a:latin typeface="Times New Roman" pitchFamily="18" charset="0"/>
              </a:rPr>
              <a:t>the file if you were able to copy it. (</a:t>
            </a:r>
            <a:r>
              <a:rPr lang="en-US" altLang="zh-TW" sz="2400" i="1" dirty="0" err="1" smtClean="0">
                <a:solidFill>
                  <a:srgbClr val="0033CC"/>
                </a:solidFill>
                <a:latin typeface="Times New Roman" pitchFamily="18" charset="0"/>
              </a:rPr>
              <a:t>ie</a:t>
            </a:r>
            <a:r>
              <a:rPr lang="en-US" altLang="zh-TW" sz="2400" dirty="0" smtClean="0">
                <a:solidFill>
                  <a:srgbClr val="0033CC"/>
                </a:solidFill>
                <a:latin typeface="Times New Roman" pitchFamily="18" charset="0"/>
              </a:rPr>
              <a:t>, if you had read permission on </a:t>
            </a:r>
            <a:r>
              <a:rPr lang="en-US" altLang="zh-TW" sz="2400" dirty="0" smtClean="0">
                <a:solidFill>
                  <a:srgbClr val="0033CC"/>
                </a:solidFill>
                <a:latin typeface="Times New Roman" pitchFamily="18" charset="0"/>
              </a:rPr>
              <a:t>the file and write permission on the destination.)</a:t>
            </a:r>
            <a:endParaRPr lang="en-US" altLang="zh-TW" sz="2400" dirty="0" smtClean="0">
              <a:solidFill>
                <a:srgbClr val="0033CC"/>
              </a:solidFill>
              <a:latin typeface="Times New Roman" pitchFamily="18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191000" y="914400"/>
            <a:ext cx="685800" cy="533400"/>
          </a:xfrm>
          <a:prstGeom prst="ellipse">
            <a:avLst/>
          </a:prstGeom>
          <a:noFill/>
          <a:ln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 altLang="zh-TW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34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9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solidFill>
                  <a:srgbClr val="0033CC"/>
                </a:solidFill>
              </a:rPr>
              <a:t>Command Coordination </a:t>
            </a:r>
            <a:br>
              <a:rPr lang="en-US" altLang="zh-TW" smtClean="0">
                <a:solidFill>
                  <a:srgbClr val="0033CC"/>
                </a:solidFill>
              </a:rPr>
            </a:br>
            <a:r>
              <a:rPr lang="en-US" altLang="zh-TW" sz="3200" smtClean="0">
                <a:solidFill>
                  <a:srgbClr val="0033CC"/>
                </a:solidFill>
                <a:latin typeface="Lucida Grande" charset="0"/>
              </a:rPr>
              <a:t>;     &amp;&amp;     ||</a:t>
            </a:r>
            <a:r>
              <a:rPr lang="en-US" altLang="zh-TW" sz="3200" smtClean="0">
                <a:solidFill>
                  <a:srgbClr val="222268"/>
                </a:solidFill>
                <a:latin typeface="Lucida Grande" charset="0"/>
              </a:rPr>
              <a:t> </a:t>
            </a:r>
            <a:endParaRPr lang="en-US" altLang="zh-TW" sz="2000" smtClean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52600"/>
            <a:ext cx="8458200" cy="44196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 smtClean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b="1" dirty="0" smtClean="0">
                <a:solidFill>
                  <a:srgbClr val="000000"/>
                </a:solidFill>
                <a:latin typeface="Times New Roman" pitchFamily="18" charset="0"/>
              </a:rPr>
              <a:t>command1 &amp;&amp; command2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Command1 always executes, but command2 only executes if command1 was successful.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/>
            </a:r>
            <a:b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</a:br>
            <a:endParaRPr lang="en-US" altLang="zh-TW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(Command1’s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failure means that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we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know that the whole expression fails – without needing to evaluate command2. )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0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191000" y="914400"/>
            <a:ext cx="685800" cy="533400"/>
          </a:xfrm>
          <a:prstGeom prst="ellipse">
            <a:avLst/>
          </a:prstGeom>
          <a:noFill/>
          <a:ln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 altLang="zh-TW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231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"/>
    </mc:Choice>
    <mc:Fallback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solidFill>
                  <a:srgbClr val="0033CC"/>
                </a:solidFill>
              </a:rPr>
              <a:t>Command Coordination </a:t>
            </a:r>
            <a:br>
              <a:rPr lang="en-US" altLang="zh-TW" smtClean="0">
                <a:solidFill>
                  <a:srgbClr val="0033CC"/>
                </a:solidFill>
              </a:rPr>
            </a:br>
            <a:r>
              <a:rPr lang="en-US" altLang="zh-TW" sz="3200" smtClean="0">
                <a:solidFill>
                  <a:srgbClr val="0033CC"/>
                </a:solidFill>
                <a:latin typeface="Lucida Grande" charset="0"/>
              </a:rPr>
              <a:t>;     &amp;&amp;     ||</a:t>
            </a:r>
            <a:r>
              <a:rPr lang="en-US" altLang="zh-TW" sz="3200" smtClean="0">
                <a:solidFill>
                  <a:srgbClr val="222268"/>
                </a:solidFill>
                <a:latin typeface="Lucida Grande" charset="0"/>
              </a:rPr>
              <a:t> </a:t>
            </a:r>
            <a:endParaRPr lang="en-US" altLang="zh-TW" sz="2000" smtClean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52600"/>
            <a:ext cx="8458200" cy="44196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 smtClean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b="1" dirty="0" smtClean="0">
                <a:solidFill>
                  <a:srgbClr val="000000"/>
                </a:solidFill>
                <a:latin typeface="Times New Roman" pitchFamily="18" charset="0"/>
              </a:rPr>
              <a:t>command1 &amp;&amp; command2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Command1 always executes, but command2 only executes if command1 was successful.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(Command1’s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failure means that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we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know that the whole expression fails – without needing to evaluate command2. )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0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191000" y="914400"/>
            <a:ext cx="685800" cy="533400"/>
          </a:xfrm>
          <a:prstGeom prst="ellipse">
            <a:avLst/>
          </a:prstGeom>
          <a:noFill/>
          <a:ln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 altLang="zh-TW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66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solidFill>
                  <a:srgbClr val="0033CC"/>
                </a:solidFill>
              </a:rPr>
              <a:t>Command Coordination </a:t>
            </a:r>
            <a:br>
              <a:rPr lang="en-US" altLang="zh-TW" smtClean="0">
                <a:solidFill>
                  <a:srgbClr val="0033CC"/>
                </a:solidFill>
              </a:rPr>
            </a:br>
            <a:r>
              <a:rPr lang="en-US" altLang="zh-TW" sz="3200" smtClean="0">
                <a:solidFill>
                  <a:srgbClr val="0033CC"/>
                </a:solidFill>
                <a:latin typeface="Lucida Grande" charset="0"/>
              </a:rPr>
              <a:t>;     &amp;&amp;     ||</a:t>
            </a:r>
            <a:r>
              <a:rPr lang="en-US" altLang="zh-TW" sz="3200" smtClean="0">
                <a:solidFill>
                  <a:srgbClr val="222268"/>
                </a:solidFill>
                <a:latin typeface="Lucida Grande" charset="0"/>
              </a:rPr>
              <a:t> </a:t>
            </a:r>
            <a:endParaRPr lang="en-US" altLang="zh-TW" sz="2000" smtClean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52600"/>
            <a:ext cx="8686800" cy="47244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 smtClean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b="1" dirty="0" smtClean="0">
                <a:solidFill>
                  <a:srgbClr val="000000"/>
                </a:solidFill>
                <a:latin typeface="Times New Roman" pitchFamily="18" charset="0"/>
              </a:rPr>
              <a:t>command1 || command2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Command1 always executes, but command2 only executes if command1 failed.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(Command1’s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success means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that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we know that the whole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/>
            </a:r>
            <a:b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</a:b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expression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is true – without our needing to even evaluate command2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.) </a:t>
            </a:r>
            <a:endParaRPr lang="en-US" altLang="zh-TW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So:</a:t>
            </a:r>
            <a:endParaRPr lang="en-US" altLang="zh-TW" sz="1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400" dirty="0" err="1" smtClean="0">
                <a:solidFill>
                  <a:srgbClr val="000000"/>
                </a:solidFill>
                <a:latin typeface="High Tower Text" pitchFamily="18" charset="0"/>
              </a:rPr>
              <a:t>cp</a:t>
            </a:r>
            <a:r>
              <a:rPr lang="en-US" altLang="zh-TW" sz="2400" dirty="0" smtClean="0">
                <a:solidFill>
                  <a:srgbClr val="000000"/>
                </a:solidFill>
                <a:latin typeface="High Tower Text" pitchFamily="18" charset="0"/>
              </a:rPr>
              <a:t>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400" dirty="0" smtClean="0">
                <a:solidFill>
                  <a:srgbClr val="000000"/>
                </a:solidFill>
                <a:latin typeface="High Tower Text" pitchFamily="18" charset="0"/>
              </a:rPr>
              <a:t>file ~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400" dirty="0" err="1" smtClean="0">
                <a:solidFill>
                  <a:srgbClr val="000000"/>
                </a:solidFill>
                <a:latin typeface="High Tower Text" pitchFamily="18" charset="0"/>
              </a:rPr>
              <a:t>mycopy</a:t>
            </a:r>
            <a:r>
              <a:rPr lang="en-US" altLang="zh-TW" sz="2400" dirty="0" smtClean="0">
                <a:solidFill>
                  <a:srgbClr val="000000"/>
                </a:solidFill>
                <a:latin typeface="High Tower Text" pitchFamily="18" charset="0"/>
              </a:rPr>
              <a:t> </a:t>
            </a:r>
            <a:r>
              <a:rPr lang="en-US" altLang="zh-TW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2&gt;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</a:t>
            </a:r>
            <a:r>
              <a:rPr lang="en-US" altLang="zh-TW" sz="2400" dirty="0" smtClean="0">
                <a:solidFill>
                  <a:srgbClr val="000000"/>
                </a:solidFill>
                <a:latin typeface="High Tower Text" pitchFamily="18" charset="0"/>
              </a:rPr>
              <a:t>dev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400" dirty="0" smtClean="0">
                <a:solidFill>
                  <a:srgbClr val="000000"/>
                </a:solidFill>
                <a:latin typeface="High Tower Text" pitchFamily="18" charset="0"/>
              </a:rPr>
              <a:t>null || echo </a:t>
            </a:r>
            <a:r>
              <a:rPr lang="en-US" altLang="zh-TW" sz="2000" b="1" dirty="0" smtClean="0">
                <a:latin typeface="High Tower Text" pitchFamily="18" charset="0"/>
              </a:rPr>
              <a:t>"</a:t>
            </a:r>
            <a:r>
              <a:rPr lang="en-US" altLang="zh-TW" sz="2400" dirty="0" smtClean="0">
                <a:solidFill>
                  <a:srgbClr val="000000"/>
                </a:solidFill>
                <a:latin typeface="High Tower Text" pitchFamily="18" charset="0"/>
              </a:rPr>
              <a:t>you don</a:t>
            </a:r>
            <a:r>
              <a:rPr lang="en-US" altLang="zh-TW" sz="2400" b="1" dirty="0" smtClean="0">
                <a:latin typeface="High Tower Text" pitchFamily="18" charset="0"/>
              </a:rPr>
              <a:t>'</a:t>
            </a:r>
            <a:r>
              <a:rPr lang="en-US" altLang="zh-TW" sz="2400" dirty="0" smtClean="0">
                <a:solidFill>
                  <a:srgbClr val="000000"/>
                </a:solidFill>
                <a:latin typeface="High Tower Text" pitchFamily="18" charset="0"/>
              </a:rPr>
              <a:t>t have permission</a:t>
            </a:r>
            <a:r>
              <a:rPr lang="en-US" altLang="zh-TW" sz="2000" b="1" dirty="0" smtClean="0">
                <a:latin typeface="High Tower Text" pitchFamily="18" charset="0"/>
              </a:rPr>
              <a:t>"</a:t>
            </a:r>
            <a:endParaRPr lang="en-US" altLang="zh-TW" sz="2400" dirty="0" smtClean="0">
              <a:solidFill>
                <a:srgbClr val="000000"/>
              </a:solidFill>
              <a:latin typeface="High Tower Text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000" dirty="0" smtClean="0">
              <a:solidFill>
                <a:srgbClr val="000000"/>
              </a:solidFill>
              <a:latin typeface="High Tower Text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Will only print the message if you were </a:t>
            </a:r>
            <a:r>
              <a:rPr lang="en-US" altLang="zh-TW" sz="2400" b="1" i="1" dirty="0" smtClean="0">
                <a:solidFill>
                  <a:srgbClr val="000000"/>
                </a:solidFill>
                <a:latin typeface="Times New Roman" pitchFamily="18" charset="0"/>
              </a:rPr>
              <a:t>not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 able to copy.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5181600" y="990600"/>
            <a:ext cx="533400" cy="533400"/>
          </a:xfrm>
          <a:prstGeom prst="ellipse">
            <a:avLst/>
          </a:prstGeom>
          <a:noFill/>
          <a:ln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 altLang="zh-TW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95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0033CC"/>
                </a:solidFill>
              </a:rPr>
              <a:t>Command Coordination </a:t>
            </a:r>
            <a:br>
              <a:rPr lang="en-US" altLang="zh-TW" dirty="0" smtClean="0">
                <a:solidFill>
                  <a:srgbClr val="0033CC"/>
                </a:solidFill>
              </a:rPr>
            </a:br>
            <a:r>
              <a:rPr lang="en-US" altLang="zh-TW" sz="3200" dirty="0" smtClean="0">
                <a:solidFill>
                  <a:srgbClr val="0033CC"/>
                </a:solidFill>
                <a:latin typeface="Lucida Grande" charset="0"/>
              </a:rPr>
              <a:t>A note on parentheses</a:t>
            </a:r>
            <a:endParaRPr lang="en-US" altLang="zh-TW" sz="2000" dirty="0" smtClean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84784"/>
            <a:ext cx="8686800" cy="380256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 smtClean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Notice that the precedence works the same for C: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57200" y="1937048"/>
            <a:ext cx="8363272" cy="199600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kumimoji="1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%</a:t>
            </a:r>
            <a:r>
              <a:rPr lang="es-ES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s-ES" dirty="0">
                <a:solidFill>
                  <a:schemeClr val="bg1"/>
                </a:solidFill>
                <a:latin typeface="Lucida Console" panose="020B0609040504020204" pitchFamily="49" charset="0"/>
              </a:rPr>
              <a:t>echo A || eco B &amp;&amp; echo C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s-ES" dirty="0">
                <a:solidFill>
                  <a:schemeClr val="bg1"/>
                </a:solidFill>
                <a:latin typeface="Lucida Console" panose="020B0609040504020204" pitchFamily="49" charset="0"/>
              </a:rPr>
              <a:t>%</a:t>
            </a:r>
            <a:r>
              <a:rPr lang="es-ES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s-ES" dirty="0">
                <a:solidFill>
                  <a:schemeClr val="bg1"/>
                </a:solidFill>
                <a:latin typeface="Lucida Console" panose="020B0609040504020204" pitchFamily="49" charset="0"/>
              </a:rPr>
              <a:t>(echo A || eco B) &amp;&amp; echo C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%</a:t>
            </a:r>
            <a:r>
              <a:rPr lang="es-ES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s-ES" dirty="0">
                <a:solidFill>
                  <a:schemeClr val="bg1"/>
                </a:solidFill>
                <a:latin typeface="Lucida Console" panose="020B0609040504020204" pitchFamily="49" charset="0"/>
              </a:rPr>
              <a:t>echo A || (eco B &amp;&amp; echo C)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s-ES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%</a:t>
            </a:r>
            <a:endParaRPr kumimoji="1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Lucida Console" panose="020B0609040504020204" pitchFamily="49" charset="0"/>
              <a:ea typeface="新細明體" charset="-12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83568" y="3367100"/>
            <a:ext cx="8003232" cy="998004"/>
            <a:chOff x="683568" y="2317172"/>
            <a:chExt cx="8003232" cy="998004"/>
          </a:xfrm>
        </p:grpSpPr>
        <p:sp>
          <p:nvSpPr>
            <p:cNvPr id="8" name="Flowchart: Alternate Process 7"/>
            <p:cNvSpPr/>
            <p:nvPr/>
          </p:nvSpPr>
          <p:spPr bwMode="auto">
            <a:xfrm>
              <a:off x="5518448" y="2317172"/>
              <a:ext cx="3168352" cy="998004"/>
            </a:xfrm>
            <a:prstGeom prst="flowChartAlternateProcess">
              <a:avLst/>
            </a:prstGeom>
            <a:solidFill>
              <a:srgbClr val="DDBA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 smtClean="0">
                  <a:latin typeface="Arial" charset="0"/>
                  <a:ea typeface="新細明體" charset="-120"/>
                </a:rPr>
                <a:t>But n</a:t>
              </a:r>
              <a:r>
                <a:rPr kumimoji="1" lang="en-US" sz="18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ow the printing of C is dependent on executing B (which doesn’t happen).</a:t>
              </a:r>
              <a:endParaRPr kumimoji="1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6" name="Straight Arrow Connector 15"/>
            <p:cNvCxnSpPr>
              <a:stCxn id="8" idx="1"/>
            </p:cNvCxnSpPr>
            <p:nvPr/>
          </p:nvCxnSpPr>
          <p:spPr bwMode="auto">
            <a:xfrm flipH="1" flipV="1">
              <a:off x="683568" y="2667104"/>
              <a:ext cx="4834880" cy="14907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DDBAE4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H="1" flipV="1">
              <a:off x="4355976" y="2317172"/>
              <a:ext cx="1265352" cy="22025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DDBAE4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683568" y="2317172"/>
            <a:ext cx="8003232" cy="998004"/>
            <a:chOff x="683568" y="2317172"/>
            <a:chExt cx="8003232" cy="998004"/>
          </a:xfrm>
        </p:grpSpPr>
        <p:sp>
          <p:nvSpPr>
            <p:cNvPr id="24" name="Flowchart: Alternate Process 23"/>
            <p:cNvSpPr/>
            <p:nvPr/>
          </p:nvSpPr>
          <p:spPr bwMode="auto">
            <a:xfrm>
              <a:off x="5518448" y="2317172"/>
              <a:ext cx="3168352" cy="998004"/>
            </a:xfrm>
            <a:prstGeom prst="flowChartAlternateProcess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8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Notice that they both have no “B” output, because th</a:t>
              </a:r>
              <a:r>
                <a:rPr lang="en-US" b="0" dirty="0" smtClean="0">
                  <a:latin typeface="Arial" charset="0"/>
                  <a:ea typeface="新細明體" charset="-120"/>
                </a:rPr>
                <a:t>at command never executes.</a:t>
              </a:r>
              <a:endParaRPr kumimoji="1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 bwMode="auto">
            <a:xfrm flipH="1">
              <a:off x="683568" y="3068960"/>
              <a:ext cx="493776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 flipH="1">
              <a:off x="683568" y="2420888"/>
              <a:ext cx="493776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4355976" y="1865040"/>
            <a:ext cx="4330824" cy="843880"/>
            <a:chOff x="4355976" y="1865040"/>
            <a:chExt cx="4330824" cy="843880"/>
          </a:xfrm>
        </p:grpSpPr>
        <p:sp>
          <p:nvSpPr>
            <p:cNvPr id="3" name="Flowchart: Alternate Process 2"/>
            <p:cNvSpPr/>
            <p:nvPr/>
          </p:nvSpPr>
          <p:spPr bwMode="auto">
            <a:xfrm>
              <a:off x="5518448" y="1865040"/>
              <a:ext cx="3168352" cy="411832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So these</a:t>
              </a:r>
              <a:r>
                <a:rPr kumimoji="1" lang="en-US" sz="18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2 are equivalent. </a:t>
              </a:r>
              <a:endParaRPr kumimoji="1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flipH="1">
              <a:off x="4572000" y="2040294"/>
              <a:ext cx="1013927" cy="66862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 flipH="1">
              <a:off x="4355976" y="2070956"/>
              <a:ext cx="118872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203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 smtClean="0">
                <a:solidFill>
                  <a:srgbClr val="0033CC"/>
                </a:solidFill>
              </a:rPr>
              <a:t>history</a:t>
            </a:r>
            <a:endParaRPr lang="en-US" altLang="zh-TW" sz="5400" b="1" dirty="0">
              <a:solidFill>
                <a:srgbClr val="0033CC"/>
              </a:solidFill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Lists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dirty="0" smtClean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of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commands you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typed.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728192" y="1685676"/>
            <a:ext cx="5364088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/home/Me/start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start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start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cd e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  ls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2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3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echo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Hello world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!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40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81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57200" y="1937048"/>
            <a:ext cx="8363272" cy="451628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ls</a:t>
            </a: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 smtClean="0"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 smtClean="0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 –P`</a:t>
            </a:r>
          </a:p>
          <a:p>
            <a:r>
              <a:rPr lang="en-US" sz="2200" b="0" dirty="0" err="1" smtClean="0"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echo 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A||(echo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B &amp;&amp; cd 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d1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&amp;&amp;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-P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`)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A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%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eco 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A||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(echo B &amp;&amp; cd 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d1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&amp;&amp;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-P`)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-bash: eco: command not found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B</a:t>
            </a:r>
          </a:p>
          <a:p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d1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</a:t>
            </a:r>
            <a:r>
              <a:rPr lang="en-US" sz="2200" b="0" dirty="0" err="1" smtClean="0">
                <a:latin typeface="Lucida Console" panose="020B0609040504020204" pitchFamily="49" charset="0"/>
                <a:ea typeface="新細明體" charset="-120"/>
              </a:rPr>
              <a:t>asename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 smtClean="0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 –P`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err="1" smtClean="0"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%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0033CC"/>
                </a:solidFill>
              </a:rPr>
              <a:t>Command Coordination </a:t>
            </a:r>
            <a:br>
              <a:rPr lang="en-US" altLang="zh-TW" dirty="0" smtClean="0">
                <a:solidFill>
                  <a:srgbClr val="0033CC"/>
                </a:solidFill>
              </a:rPr>
            </a:br>
            <a:r>
              <a:rPr lang="en-US" altLang="zh-TW" sz="3200" dirty="0" smtClean="0">
                <a:solidFill>
                  <a:srgbClr val="0033CC"/>
                </a:solidFill>
                <a:latin typeface="Lucida Grande" charset="0"/>
              </a:rPr>
              <a:t>A note on parentheses</a:t>
            </a:r>
            <a:endParaRPr lang="en-US" altLang="zh-TW" sz="2000" dirty="0" smtClean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84784"/>
            <a:ext cx="8686800" cy="380256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 smtClean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But there is a problem. Consider: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216730" y="2288370"/>
            <a:ext cx="6811654" cy="411832"/>
            <a:chOff x="4355976" y="1865040"/>
            <a:chExt cx="6811654" cy="411832"/>
          </a:xfrm>
        </p:grpSpPr>
        <p:sp>
          <p:nvSpPr>
            <p:cNvPr id="3" name="Flowchart: Alternate Process 2"/>
            <p:cNvSpPr/>
            <p:nvPr/>
          </p:nvSpPr>
          <p:spPr bwMode="auto">
            <a:xfrm>
              <a:off x="5196646" y="1865040"/>
              <a:ext cx="5970984" cy="411832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Our current directory has a subdirectory named</a:t>
              </a:r>
              <a:r>
                <a:rPr kumimoji="1" lang="en-US" sz="2000" b="0" i="0" u="none" strike="noStrike" cap="none" spc="-4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“d1”</a:t>
              </a:r>
              <a:r>
                <a:rPr kumimoji="1" lang="en-US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 </a:t>
              </a:r>
              <a:endParaRPr kumimoji="1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flipH="1">
              <a:off x="4355976" y="2070956"/>
              <a:ext cx="91440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12" name="Straight Connector 11"/>
          <p:cNvCxnSpPr/>
          <p:nvPr/>
        </p:nvCxnSpPr>
        <p:spPr bwMode="auto">
          <a:xfrm>
            <a:off x="827584" y="2668912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793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57200" y="1937048"/>
            <a:ext cx="8363272" cy="451628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ls</a:t>
            </a: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–P`</a:t>
            </a:r>
          </a:p>
          <a:p>
            <a:r>
              <a:rPr lang="en-US" sz="2200" b="0" dirty="0" err="1" smtClean="0"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echo 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A||(echo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B &amp;&amp; cd 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d1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&amp;&amp;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-P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`)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A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%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eco 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A||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(echo B &amp;&amp; cd 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d1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&amp;&amp;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-P`)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-bash: eco: command not found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B</a:t>
            </a:r>
          </a:p>
          <a:p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d1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</a:t>
            </a:r>
            <a:r>
              <a:rPr lang="en-US" sz="2200" b="0" dirty="0" err="1" smtClean="0">
                <a:latin typeface="Lucida Console" panose="020B0609040504020204" pitchFamily="49" charset="0"/>
                <a:ea typeface="新細明體" charset="-120"/>
              </a:rPr>
              <a:t>asename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 smtClean="0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 –P`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err="1" smtClean="0"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%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0033CC"/>
                </a:solidFill>
              </a:rPr>
              <a:t>Command Coordination </a:t>
            </a:r>
            <a:br>
              <a:rPr lang="en-US" altLang="zh-TW" dirty="0" smtClean="0">
                <a:solidFill>
                  <a:srgbClr val="0033CC"/>
                </a:solidFill>
              </a:rPr>
            </a:br>
            <a:r>
              <a:rPr lang="en-US" altLang="zh-TW" sz="3200" dirty="0" smtClean="0">
                <a:solidFill>
                  <a:srgbClr val="0033CC"/>
                </a:solidFill>
                <a:latin typeface="Lucida Grande" charset="0"/>
              </a:rPr>
              <a:t>A note on parentheses</a:t>
            </a:r>
            <a:endParaRPr lang="en-US" altLang="zh-TW" sz="2000" dirty="0" smtClean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84784"/>
            <a:ext cx="8686800" cy="380256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 smtClean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But there is 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problem. Consider: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16730" y="2288370"/>
            <a:ext cx="6811654" cy="411832"/>
            <a:chOff x="4355976" y="1865040"/>
            <a:chExt cx="6811654" cy="411832"/>
          </a:xfrm>
        </p:grpSpPr>
        <p:sp>
          <p:nvSpPr>
            <p:cNvPr id="15" name="Flowchart: Alternate Process 14"/>
            <p:cNvSpPr/>
            <p:nvPr/>
          </p:nvSpPr>
          <p:spPr bwMode="auto">
            <a:xfrm>
              <a:off x="5196646" y="1865040"/>
              <a:ext cx="5970984" cy="411832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Our current directory has a subdirectory named</a:t>
              </a:r>
              <a:r>
                <a:rPr kumimoji="1" lang="en-US" sz="2000" b="0" i="0" u="none" strike="noStrike" cap="none" spc="-4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“d1”</a:t>
              </a:r>
              <a:r>
                <a:rPr kumimoji="1" lang="en-US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 </a:t>
              </a:r>
              <a:endParaRPr kumimoji="1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 bwMode="auto">
            <a:xfrm flipH="1">
              <a:off x="4355976" y="2070956"/>
              <a:ext cx="91440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1" name="Group 10"/>
          <p:cNvGrpSpPr/>
          <p:nvPr/>
        </p:nvGrpSpPr>
        <p:grpSpPr>
          <a:xfrm>
            <a:off x="3881026" y="356616"/>
            <a:ext cx="5262974" cy="4896544"/>
            <a:chOff x="4355976" y="-387424"/>
            <a:chExt cx="5262974" cy="4896544"/>
          </a:xfrm>
        </p:grpSpPr>
        <p:sp>
          <p:nvSpPr>
            <p:cNvPr id="13" name="Flowchart: Alternate Process 12"/>
            <p:cNvSpPr/>
            <p:nvPr/>
          </p:nvSpPr>
          <p:spPr bwMode="auto">
            <a:xfrm>
              <a:off x="4771377" y="-387424"/>
              <a:ext cx="4847573" cy="4896544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lang="en-US" sz="2200" dirty="0" err="1" smtClean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p</a:t>
              </a:r>
              <a:r>
                <a:rPr kumimoji="1" lang="en-US" sz="2200" i="0" u="none" strike="noStrike" cap="none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  <a:ea typeface="新細明體" charset="-120"/>
                </a:rPr>
                <a:t>wd</a:t>
              </a:r>
              <a:r>
                <a:rPr kumimoji="1" lang="en-US" sz="2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: </a:t>
              </a:r>
              <a:r>
                <a:rPr kumimoji="1" lang="en-US" sz="2200" i="0" u="sng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P</a:t>
              </a:r>
              <a:r>
                <a:rPr kumimoji="1" lang="en-US" sz="2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rints the path to the</a:t>
              </a:r>
              <a:r>
                <a:rPr kumimoji="1" lang="en-US" sz="22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200" i="0" u="sng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W</a:t>
              </a:r>
              <a:r>
                <a:rPr kumimoji="1" lang="en-US" sz="22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orking </a:t>
              </a:r>
              <a:r>
                <a:rPr kumimoji="1" lang="en-US" sz="2200" i="0" u="sng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D</a:t>
              </a:r>
              <a:r>
                <a:rPr kumimoji="1" lang="en-US" sz="22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irectory.</a:t>
              </a:r>
            </a:p>
            <a:p>
              <a:pPr algn="just">
                <a:spcAft>
                  <a:spcPts val="300"/>
                </a:spcAft>
              </a:pPr>
              <a:r>
                <a:rPr lang="en-US" sz="2200" dirty="0" err="1">
                  <a:latin typeface="Arial" charset="0"/>
                  <a:ea typeface="新細明體" charset="-120"/>
                </a:rPr>
                <a:t>p</a:t>
              </a:r>
              <a:r>
                <a:rPr lang="en-US" sz="2200" dirty="0" err="1" smtClean="0">
                  <a:latin typeface="Arial" charset="0"/>
                  <a:ea typeface="新細明體" charset="-120"/>
                </a:rPr>
                <a:t>wd</a:t>
              </a:r>
              <a:r>
                <a:rPr lang="en-US" sz="2200" dirty="0" smtClean="0">
                  <a:latin typeface="Arial" charset="0"/>
                  <a:ea typeface="新細明體" charset="-120"/>
                </a:rPr>
                <a:t> </a:t>
              </a:r>
              <a:r>
                <a:rPr lang="en-US" sz="2200" dirty="0" smtClean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-P</a:t>
              </a:r>
              <a:r>
                <a:rPr lang="en-US" sz="2200" b="0" dirty="0" smtClean="0">
                  <a:latin typeface="Arial" charset="0"/>
                  <a:ea typeface="新細明體" charset="-120"/>
                </a:rPr>
                <a:t>: This flag </a:t>
              </a:r>
              <a:r>
                <a:rPr lang="en-US" altLang="zh-TW" sz="2200" b="0" dirty="0" smtClean="0">
                  <a:latin typeface="Arial" charset="0"/>
                  <a:ea typeface="新細明體" charset="-120"/>
                </a:rPr>
                <a:t>gives </a:t>
              </a:r>
              <a:r>
                <a:rPr lang="en-US" altLang="zh-TW" sz="2200" b="0" dirty="0">
                  <a:latin typeface="Arial" charset="0"/>
                  <a:ea typeface="新細明體" charset="-120"/>
                </a:rPr>
                <a:t>the unique </a:t>
              </a:r>
              <a:r>
                <a:rPr lang="en-US" altLang="zh-TW" sz="2200" u="sng" dirty="0" smtClean="0">
                  <a:latin typeface="Arial" charset="0"/>
                  <a:ea typeface="新細明體" charset="-120"/>
                </a:rPr>
                <a:t>P</a:t>
              </a:r>
              <a:r>
                <a:rPr lang="en-US" altLang="zh-TW" sz="2200" b="0" dirty="0" smtClean="0">
                  <a:latin typeface="Arial" charset="0"/>
                  <a:ea typeface="新細明體" charset="-120"/>
                </a:rPr>
                <a:t>hysical</a:t>
              </a:r>
              <a:r>
                <a:rPr lang="en-US" altLang="zh-TW" sz="1100" b="0" dirty="0" smtClean="0">
                  <a:latin typeface="Arial" charset="0"/>
                  <a:ea typeface="新細明體" charset="-120"/>
                </a:rPr>
                <a:t> </a:t>
              </a:r>
              <a:r>
                <a:rPr lang="en-US" altLang="zh-TW" sz="2200" b="0" dirty="0" smtClean="0">
                  <a:latin typeface="Arial" charset="0"/>
                  <a:ea typeface="新細明體" charset="-120"/>
                </a:rPr>
                <a:t>path,</a:t>
              </a:r>
              <a:r>
                <a:rPr lang="en-US" altLang="zh-TW" sz="1100" b="0" dirty="0" smtClean="0">
                  <a:latin typeface="Arial" charset="0"/>
                  <a:ea typeface="新細明體" charset="-120"/>
                </a:rPr>
                <a:t> </a:t>
              </a:r>
              <a:r>
                <a:rPr lang="en-US" altLang="zh-TW" sz="2200" b="0" dirty="0" smtClean="0">
                  <a:latin typeface="Arial" charset="0"/>
                  <a:ea typeface="新細明體" charset="-120"/>
                </a:rPr>
                <a:t>by</a:t>
              </a:r>
              <a:r>
                <a:rPr lang="en-US" altLang="zh-TW" sz="1400" b="0" dirty="0" smtClean="0">
                  <a:latin typeface="Arial" charset="0"/>
                  <a:ea typeface="新細明體" charset="-120"/>
                </a:rPr>
                <a:t> </a:t>
              </a:r>
              <a:r>
                <a:rPr lang="en-US" sz="2200" b="0" dirty="0" smtClean="0">
                  <a:latin typeface="Arial" charset="0"/>
                  <a:ea typeface="新細明體" charset="-120"/>
                </a:rPr>
                <a:t>resolving symbolic links. (Otherwise, directory links might be in the path.)</a:t>
              </a:r>
              <a:endParaRPr kumimoji="1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  <a:p>
              <a:pPr algn="just">
                <a:spcAft>
                  <a:spcPts val="300"/>
                </a:spcAft>
              </a:pPr>
              <a:r>
                <a:rPr lang="en-US" altLang="zh-TW" sz="240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`</a:t>
              </a:r>
              <a:r>
                <a:rPr lang="en-US" altLang="zh-TW" sz="2200" dirty="0" err="1">
                  <a:latin typeface="Arial" charset="0"/>
                  <a:ea typeface="新細明體" charset="-120"/>
                </a:rPr>
                <a:t>pwd</a:t>
              </a:r>
              <a:r>
                <a:rPr lang="en-US" altLang="zh-TW" sz="2200" dirty="0">
                  <a:latin typeface="Arial" charset="0"/>
                  <a:ea typeface="新細明體" charset="-120"/>
                </a:rPr>
                <a:t> -P</a:t>
              </a:r>
              <a:r>
                <a:rPr lang="en-US" altLang="zh-TW" sz="240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`</a:t>
              </a:r>
              <a:r>
                <a:rPr lang="en-US" altLang="zh-TW" sz="2200" b="0" dirty="0">
                  <a:latin typeface="Arial" charset="0"/>
                  <a:ea typeface="新細明體" charset="-120"/>
                </a:rPr>
                <a:t>: These </a:t>
              </a:r>
              <a:r>
                <a:rPr lang="en-US" altLang="zh-TW" sz="2200" dirty="0">
                  <a:latin typeface="Arial" charset="0"/>
                  <a:ea typeface="新細明體" charset="-120"/>
                </a:rPr>
                <a:t>`</a:t>
              </a:r>
              <a:r>
                <a:rPr lang="en-US" altLang="zh-TW" sz="2200" b="0" dirty="0">
                  <a:latin typeface="Arial" charset="0"/>
                  <a:ea typeface="新細明體" charset="-120"/>
                </a:rPr>
                <a:t> symbols put </a:t>
              </a:r>
              <a:r>
                <a:rPr lang="en-US" altLang="zh-TW" sz="2200" b="0" dirty="0" err="1">
                  <a:latin typeface="Arial" charset="0"/>
                  <a:ea typeface="新細明體" charset="-120"/>
                </a:rPr>
                <a:t>pwd’s</a:t>
              </a:r>
              <a:r>
                <a:rPr lang="en-US" altLang="zh-TW" sz="2200" b="0" dirty="0">
                  <a:latin typeface="Arial" charset="0"/>
                  <a:ea typeface="新細明體" charset="-120"/>
                </a:rPr>
                <a:t> output to into </a:t>
              </a:r>
              <a:r>
                <a:rPr lang="en-US" altLang="zh-TW" sz="2200" b="0" dirty="0" err="1">
                  <a:latin typeface="Arial" charset="0"/>
                  <a:ea typeface="新細明體" charset="-120"/>
                </a:rPr>
                <a:t>basename’s</a:t>
              </a:r>
              <a:r>
                <a:rPr lang="en-US" altLang="zh-TW" sz="2200" b="0" dirty="0">
                  <a:latin typeface="Arial" charset="0"/>
                  <a:ea typeface="新細明體" charset="-120"/>
                </a:rPr>
                <a:t> argument list.</a:t>
              </a:r>
            </a:p>
            <a:p>
              <a:pPr marL="0" marR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lang="en-US" sz="2200" dirty="0" err="1" smtClean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b</a:t>
              </a:r>
              <a:r>
                <a:rPr lang="en-US" sz="2200" baseline="0" dirty="0" err="1" smtClean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asename</a:t>
              </a:r>
              <a:r>
                <a:rPr lang="en-US" sz="2200" b="0" baseline="0" dirty="0" smtClean="0">
                  <a:latin typeface="Arial" charset="0"/>
                  <a:ea typeface="新細明體" charset="-120"/>
                </a:rPr>
                <a:t>: This</a:t>
              </a:r>
              <a:r>
                <a:rPr lang="en-US" sz="2200" b="0" dirty="0" smtClean="0">
                  <a:latin typeface="Arial" charset="0"/>
                  <a:ea typeface="新細明體" charset="-120"/>
                </a:rPr>
                <a:t> simply prints the final directory in a path that is supplied to it on the command line. 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flipH="1" flipV="1">
              <a:off x="4355976" y="2070956"/>
              <a:ext cx="618966" cy="135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20" name="Straight Connector 19"/>
          <p:cNvCxnSpPr/>
          <p:nvPr/>
        </p:nvCxnSpPr>
        <p:spPr bwMode="auto">
          <a:xfrm>
            <a:off x="3767328" y="2688336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4697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57200" y="1937048"/>
            <a:ext cx="8363272" cy="451628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ls</a:t>
            </a: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–P`</a:t>
            </a:r>
          </a:p>
          <a:p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echo 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A||(echo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B &amp;&amp; cd 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d1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&amp;&amp;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-P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`)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A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%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eco 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A||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(echo B &amp;&amp; cd 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d1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&amp;&amp;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-P`)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-bash: eco: command not found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B</a:t>
            </a:r>
          </a:p>
          <a:p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d1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</a:t>
            </a:r>
            <a:r>
              <a:rPr lang="en-US" sz="2200" b="0" dirty="0" err="1" smtClean="0">
                <a:latin typeface="Lucida Console" panose="020B0609040504020204" pitchFamily="49" charset="0"/>
                <a:ea typeface="新細明體" charset="-120"/>
              </a:rPr>
              <a:t>asename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 smtClean="0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 –P`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err="1" smtClean="0"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%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0033CC"/>
                </a:solidFill>
              </a:rPr>
              <a:t>Command Coordination </a:t>
            </a:r>
            <a:br>
              <a:rPr lang="en-US" altLang="zh-TW" dirty="0" smtClean="0">
                <a:solidFill>
                  <a:srgbClr val="0033CC"/>
                </a:solidFill>
              </a:rPr>
            </a:br>
            <a:r>
              <a:rPr lang="en-US" altLang="zh-TW" sz="3200" dirty="0" smtClean="0">
                <a:solidFill>
                  <a:srgbClr val="0033CC"/>
                </a:solidFill>
                <a:latin typeface="Lucida Grande" charset="0"/>
              </a:rPr>
              <a:t>A note on parentheses</a:t>
            </a:r>
            <a:endParaRPr lang="en-US" altLang="zh-TW" sz="2000" dirty="0" smtClean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84784"/>
            <a:ext cx="8686800" cy="380256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 smtClean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But there is 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problem. Consider: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27584" y="3356992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" name="Group 8"/>
          <p:cNvGrpSpPr/>
          <p:nvPr/>
        </p:nvGrpSpPr>
        <p:grpSpPr>
          <a:xfrm>
            <a:off x="5784696" y="2945160"/>
            <a:ext cx="3359304" cy="411832"/>
            <a:chOff x="5191680" y="1865040"/>
            <a:chExt cx="3359304" cy="411832"/>
          </a:xfrm>
        </p:grpSpPr>
        <p:sp>
          <p:nvSpPr>
            <p:cNvPr id="10" name="Flowchart: Alternate Process 9"/>
            <p:cNvSpPr/>
            <p:nvPr/>
          </p:nvSpPr>
          <p:spPr bwMode="auto">
            <a:xfrm>
              <a:off x="5518448" y="1865040"/>
              <a:ext cx="3032536" cy="411832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spc="-2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Our</a:t>
              </a:r>
              <a:r>
                <a:rPr kumimoji="1" lang="en-US" b="0" i="0" u="none" strike="noStrike" cap="none" spc="-2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2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current</a:t>
              </a:r>
              <a:r>
                <a:rPr kumimoji="1" lang="en-US" b="0" i="0" u="none" strike="noStrike" cap="none" spc="-2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2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directory</a:t>
              </a:r>
              <a:r>
                <a:rPr kumimoji="1" lang="en-US" b="0" i="0" u="none" strike="noStrike" cap="none" spc="-2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2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name</a:t>
              </a:r>
              <a:r>
                <a:rPr kumimoji="1" lang="en-US" sz="2000" b="0" i="0" u="none" strike="noStrike" cap="none" spc="-2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 </a:t>
              </a:r>
              <a:endPara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flipH="1">
              <a:off x="5191680" y="2070956"/>
              <a:ext cx="3566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5330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57200" y="1937048"/>
            <a:ext cx="8363272" cy="451628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ls</a:t>
            </a: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–P`</a:t>
            </a:r>
          </a:p>
          <a:p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echo 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A||(echo 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 &amp;&amp; cd 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 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&amp;&amp;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-P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`)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A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eco 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A||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(echo B &amp;&amp; cd 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d1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&amp;&amp;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-P`)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-bash: eco: command not found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B</a:t>
            </a:r>
          </a:p>
          <a:p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d1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</a:t>
            </a:r>
            <a:r>
              <a:rPr lang="en-US" sz="2200" b="0" dirty="0" err="1" smtClean="0">
                <a:latin typeface="Lucida Console" panose="020B0609040504020204" pitchFamily="49" charset="0"/>
                <a:ea typeface="新細明體" charset="-120"/>
              </a:rPr>
              <a:t>asename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 smtClean="0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 –P`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err="1" smtClean="0"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%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0033CC"/>
                </a:solidFill>
              </a:rPr>
              <a:t>Command Coordination </a:t>
            </a:r>
            <a:br>
              <a:rPr lang="en-US" altLang="zh-TW" dirty="0" smtClean="0">
                <a:solidFill>
                  <a:srgbClr val="0033CC"/>
                </a:solidFill>
              </a:rPr>
            </a:br>
            <a:r>
              <a:rPr lang="en-US" altLang="zh-TW" sz="3200" dirty="0" smtClean="0">
                <a:solidFill>
                  <a:srgbClr val="0033CC"/>
                </a:solidFill>
                <a:latin typeface="Lucida Grande" charset="0"/>
              </a:rPr>
              <a:t>A note on parentheses</a:t>
            </a:r>
            <a:endParaRPr lang="en-US" altLang="zh-TW" sz="2000" dirty="0" smtClean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84784"/>
            <a:ext cx="8686800" cy="380256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 smtClean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But there is 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problem. Consider: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27584" y="4005064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1" name="Group 10"/>
          <p:cNvGrpSpPr/>
          <p:nvPr/>
        </p:nvGrpSpPr>
        <p:grpSpPr>
          <a:xfrm>
            <a:off x="971600" y="3665240"/>
            <a:ext cx="5581600" cy="699864"/>
            <a:chOff x="3751520" y="1865040"/>
            <a:chExt cx="5581600" cy="699864"/>
          </a:xfrm>
        </p:grpSpPr>
        <p:sp>
          <p:nvSpPr>
            <p:cNvPr id="14" name="Flowchart: Alternate Process 13"/>
            <p:cNvSpPr/>
            <p:nvPr/>
          </p:nvSpPr>
          <p:spPr bwMode="auto">
            <a:xfrm>
              <a:off x="4903648" y="1865040"/>
              <a:ext cx="4429472" cy="699864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Since the echo A worked, none of the 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stuff inside the parentheses executed</a:t>
              </a:r>
              <a:r>
                <a:rPr kumimoji="1" lang="en-US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</a:t>
              </a:r>
              <a:endParaRPr kumimoji="1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 flipH="1">
              <a:off x="3751520" y="2204864"/>
              <a:ext cx="118872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6" name="Group 15"/>
          <p:cNvGrpSpPr/>
          <p:nvPr/>
        </p:nvGrpSpPr>
        <p:grpSpPr>
          <a:xfrm>
            <a:off x="5784696" y="2945160"/>
            <a:ext cx="3359304" cy="411832"/>
            <a:chOff x="5191680" y="1865040"/>
            <a:chExt cx="3359304" cy="411832"/>
          </a:xfrm>
        </p:grpSpPr>
        <p:sp>
          <p:nvSpPr>
            <p:cNvPr id="18" name="Flowchart: Alternate Process 17"/>
            <p:cNvSpPr/>
            <p:nvPr/>
          </p:nvSpPr>
          <p:spPr bwMode="auto">
            <a:xfrm>
              <a:off x="5518448" y="1865040"/>
              <a:ext cx="3032536" cy="411832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spc="-2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Our</a:t>
              </a:r>
              <a:r>
                <a:rPr kumimoji="1" lang="en-US" b="0" i="0" u="none" strike="noStrike" cap="none" spc="-2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2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current</a:t>
              </a:r>
              <a:r>
                <a:rPr kumimoji="1" lang="en-US" b="0" i="0" u="none" strike="noStrike" cap="none" spc="-2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2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directory</a:t>
              </a:r>
              <a:r>
                <a:rPr kumimoji="1" lang="en-US" b="0" i="0" u="none" strike="noStrike" cap="none" spc="-2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2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name</a:t>
              </a:r>
              <a:r>
                <a:rPr kumimoji="1" lang="en-US" sz="2000" b="0" i="0" u="none" strike="noStrike" cap="none" spc="-2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 </a:t>
              </a:r>
              <a:endPara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flipH="1">
              <a:off x="5191680" y="2070956"/>
              <a:ext cx="3566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3579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57200" y="1937048"/>
            <a:ext cx="8363272" cy="451628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ls</a:t>
            </a: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–P`</a:t>
            </a:r>
          </a:p>
          <a:p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echo 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A||(echo 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 &amp;&amp; cd 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 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&amp;&amp;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-P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`)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A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eco 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A|| 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(echo B &amp;&amp; cd 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 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&amp;&amp;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-P`)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-bash: eco: command not found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</a:t>
            </a: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</a:t>
            </a:r>
            <a:r>
              <a:rPr lang="en-US" sz="2200" b="0" dirty="0" err="1" smtClean="0">
                <a:latin typeface="Lucida Console" panose="020B0609040504020204" pitchFamily="49" charset="0"/>
                <a:ea typeface="新細明體" charset="-120"/>
              </a:rPr>
              <a:t>asename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 smtClean="0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 –P`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err="1" smtClean="0"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latin typeface="Lucida Console" panose="020B0609040504020204" pitchFamily="49" charset="0"/>
                <a:ea typeface="新細明體" charset="-120"/>
              </a:rPr>
              <a:t>%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0033CC"/>
                </a:solidFill>
              </a:rPr>
              <a:t>Command Coordination </a:t>
            </a:r>
            <a:br>
              <a:rPr lang="en-US" altLang="zh-TW" dirty="0" smtClean="0">
                <a:solidFill>
                  <a:srgbClr val="0033CC"/>
                </a:solidFill>
              </a:rPr>
            </a:br>
            <a:r>
              <a:rPr lang="en-US" altLang="zh-TW" sz="3200" dirty="0" smtClean="0">
                <a:solidFill>
                  <a:srgbClr val="0033CC"/>
                </a:solidFill>
                <a:latin typeface="Lucida Grande" charset="0"/>
              </a:rPr>
              <a:t>A note on parentheses</a:t>
            </a:r>
            <a:endParaRPr lang="en-US" altLang="zh-TW" sz="2000" dirty="0" smtClean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84784"/>
            <a:ext cx="8686800" cy="380256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 smtClean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But there is 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problem. Consider: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27584" y="5333208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0" name="Group 19"/>
          <p:cNvGrpSpPr/>
          <p:nvPr/>
        </p:nvGrpSpPr>
        <p:grpSpPr>
          <a:xfrm>
            <a:off x="5473936" y="4293096"/>
            <a:ext cx="2563651" cy="411832"/>
            <a:chOff x="4355976" y="1861084"/>
            <a:chExt cx="2563651" cy="411832"/>
          </a:xfrm>
        </p:grpSpPr>
        <p:sp>
          <p:nvSpPr>
            <p:cNvPr id="21" name="Flowchart: Alternate Process 20"/>
            <p:cNvSpPr/>
            <p:nvPr/>
          </p:nvSpPr>
          <p:spPr bwMode="auto">
            <a:xfrm>
              <a:off x="5047419" y="1861084"/>
              <a:ext cx="1872208" cy="411832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The eco failed.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H="1">
              <a:off x="4355976" y="2070956"/>
              <a:ext cx="82296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827584" y="4611452"/>
            <a:ext cx="7210002" cy="411832"/>
            <a:chOff x="4355976" y="1861084"/>
            <a:chExt cx="7210002" cy="411832"/>
          </a:xfrm>
        </p:grpSpPr>
        <p:sp>
          <p:nvSpPr>
            <p:cNvPr id="27" name="Flowchart: Alternate Process 26"/>
            <p:cNvSpPr/>
            <p:nvPr/>
          </p:nvSpPr>
          <p:spPr bwMode="auto">
            <a:xfrm>
              <a:off x="6012159" y="1861084"/>
              <a:ext cx="5553819" cy="411832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So all the stuff inside the parenthese</a:t>
              </a:r>
              <a:r>
                <a:rPr lang="en-US" sz="2000" b="0" dirty="0" smtClean="0">
                  <a:latin typeface="Arial" charset="0"/>
                  <a:ea typeface="新細明體" charset="-120"/>
                </a:rPr>
                <a:t>s executed</a:t>
              </a:r>
              <a:r>
                <a:rPr kumimoji="1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 bwMode="auto">
            <a:xfrm flipH="1">
              <a:off x="4355976" y="2070956"/>
              <a:ext cx="173736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827584" y="4961384"/>
            <a:ext cx="7210002" cy="411832"/>
            <a:chOff x="4355976" y="1861084"/>
            <a:chExt cx="7210002" cy="411832"/>
          </a:xfrm>
        </p:grpSpPr>
        <p:sp>
          <p:nvSpPr>
            <p:cNvPr id="25" name="Flowchart: Alternate Process 24"/>
            <p:cNvSpPr/>
            <p:nvPr/>
          </p:nvSpPr>
          <p:spPr bwMode="auto">
            <a:xfrm>
              <a:off x="6382544" y="1861084"/>
              <a:ext cx="5183434" cy="411832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Including the command to change directory.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 bwMode="auto">
            <a:xfrm flipH="1">
              <a:off x="4355976" y="2070956"/>
              <a:ext cx="210312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18" name="Straight Connector 17"/>
          <p:cNvCxnSpPr/>
          <p:nvPr/>
        </p:nvCxnSpPr>
        <p:spPr bwMode="auto">
          <a:xfrm>
            <a:off x="8686800" y="4038600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971600" y="3665240"/>
            <a:ext cx="5581600" cy="699864"/>
            <a:chOff x="3751520" y="1865040"/>
            <a:chExt cx="5581600" cy="699864"/>
          </a:xfrm>
        </p:grpSpPr>
        <p:sp>
          <p:nvSpPr>
            <p:cNvPr id="29" name="Flowchart: Alternate Process 28"/>
            <p:cNvSpPr/>
            <p:nvPr/>
          </p:nvSpPr>
          <p:spPr bwMode="auto">
            <a:xfrm>
              <a:off x="4903648" y="1865040"/>
              <a:ext cx="4429472" cy="699864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Since the echo A worked, none of the 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stuff inside the parentheses executed</a:t>
              </a:r>
              <a:r>
                <a:rPr kumimoji="1" lang="en-US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</a:t>
              </a:r>
              <a:endParaRPr kumimoji="1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 bwMode="auto">
            <a:xfrm flipH="1">
              <a:off x="3751520" y="2204864"/>
              <a:ext cx="118872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0771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57200" y="1937048"/>
            <a:ext cx="8363272" cy="451628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ls</a:t>
            </a: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–P`</a:t>
            </a:r>
          </a:p>
          <a:p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echo 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A||(echo 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 &amp;&amp; cd 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 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&amp;&amp;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-P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`)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A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eco 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A|| 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(echo B &amp;&amp; cd 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 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&amp;&amp;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-P`)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-bash: eco: command not found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</a:t>
            </a: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</a:t>
            </a:r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asename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–P`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0033CC"/>
                </a:solidFill>
              </a:rPr>
              <a:t>Command Coordination </a:t>
            </a:r>
            <a:br>
              <a:rPr lang="en-US" altLang="zh-TW" dirty="0" smtClean="0">
                <a:solidFill>
                  <a:srgbClr val="0033CC"/>
                </a:solidFill>
              </a:rPr>
            </a:br>
            <a:r>
              <a:rPr lang="en-US" altLang="zh-TW" sz="3200" dirty="0" smtClean="0">
                <a:solidFill>
                  <a:srgbClr val="0033CC"/>
                </a:solidFill>
                <a:latin typeface="Lucida Grande" charset="0"/>
              </a:rPr>
              <a:t>A note on parentheses</a:t>
            </a:r>
            <a:endParaRPr lang="en-US" altLang="zh-TW" sz="2000" dirty="0" smtClean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84784"/>
            <a:ext cx="8686800" cy="380256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 smtClean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But there is 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problem. Consider: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27584" y="6021288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1" name="Group 10"/>
          <p:cNvGrpSpPr/>
          <p:nvPr/>
        </p:nvGrpSpPr>
        <p:grpSpPr>
          <a:xfrm>
            <a:off x="5473936" y="4293096"/>
            <a:ext cx="2563651" cy="411832"/>
            <a:chOff x="4355976" y="1861084"/>
            <a:chExt cx="2563651" cy="411832"/>
          </a:xfrm>
        </p:grpSpPr>
        <p:sp>
          <p:nvSpPr>
            <p:cNvPr id="13" name="Flowchart: Alternate Process 12"/>
            <p:cNvSpPr/>
            <p:nvPr/>
          </p:nvSpPr>
          <p:spPr bwMode="auto">
            <a:xfrm>
              <a:off x="5047419" y="1861084"/>
              <a:ext cx="1872208" cy="411832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The eco failed.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flipH="1">
              <a:off x="4355976" y="2070956"/>
              <a:ext cx="82296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6" name="Group 15"/>
          <p:cNvGrpSpPr/>
          <p:nvPr/>
        </p:nvGrpSpPr>
        <p:grpSpPr>
          <a:xfrm>
            <a:off x="827584" y="4611452"/>
            <a:ext cx="7210002" cy="411832"/>
            <a:chOff x="4355976" y="1861084"/>
            <a:chExt cx="7210002" cy="411832"/>
          </a:xfrm>
        </p:grpSpPr>
        <p:sp>
          <p:nvSpPr>
            <p:cNvPr id="17" name="Flowchart: Alternate Process 16"/>
            <p:cNvSpPr/>
            <p:nvPr/>
          </p:nvSpPr>
          <p:spPr bwMode="auto">
            <a:xfrm>
              <a:off x="6012159" y="1861084"/>
              <a:ext cx="5553819" cy="411832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So all the stuff inside the parenthese</a:t>
              </a:r>
              <a:r>
                <a:rPr lang="en-US" sz="2000" b="0" dirty="0" smtClean="0">
                  <a:latin typeface="Arial" charset="0"/>
                  <a:ea typeface="新細明體" charset="-120"/>
                </a:rPr>
                <a:t>s executed</a:t>
              </a:r>
              <a:r>
                <a:rPr kumimoji="1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flipH="1">
              <a:off x="4355976" y="2070956"/>
              <a:ext cx="173736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>
            <a:off x="827584" y="4961384"/>
            <a:ext cx="7210002" cy="411832"/>
            <a:chOff x="4355976" y="1861084"/>
            <a:chExt cx="7210002" cy="411832"/>
          </a:xfrm>
        </p:grpSpPr>
        <p:sp>
          <p:nvSpPr>
            <p:cNvPr id="21" name="Flowchart: Alternate Process 20"/>
            <p:cNvSpPr/>
            <p:nvPr/>
          </p:nvSpPr>
          <p:spPr bwMode="auto">
            <a:xfrm>
              <a:off x="6382544" y="1861084"/>
              <a:ext cx="5183434" cy="411832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Including the command to change directory.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H="1">
              <a:off x="4355976" y="2070956"/>
              <a:ext cx="210312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2854154" y="1066800"/>
            <a:ext cx="4742182" cy="4640729"/>
            <a:chOff x="4439471" y="133772"/>
            <a:chExt cx="4742182" cy="4640729"/>
          </a:xfrm>
        </p:grpSpPr>
        <p:sp>
          <p:nvSpPr>
            <p:cNvPr id="3" name="Flowchart: Alternate Process 2"/>
            <p:cNvSpPr/>
            <p:nvPr/>
          </p:nvSpPr>
          <p:spPr bwMode="auto">
            <a:xfrm>
              <a:off x="6013301" y="133772"/>
              <a:ext cx="3168352" cy="2734725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Now,</a:t>
              </a:r>
              <a:r>
                <a:rPr kumimoji="1" lang="en-US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finally, we can see the problem: the effect of cd did not persist beyond </a:t>
              </a:r>
              <a:r>
                <a:rPr kumimoji="1" lang="en-US" sz="20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the</a:t>
              </a:r>
              <a:r>
                <a:rPr kumimoji="1" lang="en-US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closing</a:t>
              </a:r>
              <a:r>
                <a:rPr kumimoji="1" lang="en-US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parenthesi</a:t>
              </a:r>
              <a:r>
                <a:rPr kumimoji="1" lang="en-US" sz="2000" b="0" i="0" u="none" strike="noStrike" cap="none" spc="-20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s</a:t>
              </a:r>
              <a:r>
                <a:rPr kumimoji="1" lang="en-US" sz="20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,</a:t>
              </a:r>
              <a:r>
                <a:rPr kumimoji="1" lang="en-US" sz="16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“)</a:t>
              </a:r>
              <a:r>
                <a:rPr kumimoji="1" lang="en-US" sz="2000" b="0" i="0" u="none" strike="noStrike" cap="none" spc="-20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”</a:t>
              </a:r>
              <a:r>
                <a:rPr kumimoji="1" lang="en-US" sz="20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 </a:t>
              </a:r>
              <a:r>
                <a:rPr kumimoji="1" lang="en-US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Instead, </a:t>
              </a:r>
              <a:r>
                <a:rPr lang="en-US" sz="2000" b="0" dirty="0" smtClean="0">
                  <a:latin typeface="Arial" charset="0"/>
                  <a:ea typeface="新細明體" charset="-120"/>
                </a:rPr>
                <a:t>it</a:t>
              </a:r>
              <a:r>
                <a:rPr kumimoji="1" lang="en-US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reverted back to the directory we </a:t>
              </a:r>
              <a:r>
                <a:rPr lang="en-US" sz="2000" b="0" dirty="0" smtClean="0">
                  <a:latin typeface="Arial" charset="0"/>
                  <a:ea typeface="新細明體" charset="-120"/>
                </a:rPr>
                <a:t>were</a:t>
              </a:r>
              <a:r>
                <a:rPr kumimoji="1" lang="en-US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in before we encountered the open parenthesis, “(”. </a:t>
              </a:r>
              <a:endParaRPr kumimoji="1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flipH="1">
              <a:off x="4439471" y="2724572"/>
              <a:ext cx="1717846" cy="204992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9400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0033CC"/>
                </a:solidFill>
              </a:rPr>
              <a:t>Command Coordination </a:t>
            </a:r>
            <a:br>
              <a:rPr lang="en-US" altLang="zh-TW" dirty="0" smtClean="0">
                <a:solidFill>
                  <a:srgbClr val="0033CC"/>
                </a:solidFill>
              </a:rPr>
            </a:br>
            <a:r>
              <a:rPr lang="en-US" altLang="zh-TW" sz="3200" dirty="0" smtClean="0">
                <a:solidFill>
                  <a:srgbClr val="0033CC"/>
                </a:solidFill>
                <a:latin typeface="Lucida Grande" charset="0"/>
              </a:rPr>
              <a:t>A note on parentheses</a:t>
            </a:r>
            <a:endParaRPr lang="en-US" altLang="zh-TW" sz="2000" dirty="0" smtClean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84784"/>
            <a:ext cx="8686800" cy="3816424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So, what does it all mean? It means that we will have to be careful, </a:t>
            </a:r>
            <a:r>
              <a:rPr lang="en-US" altLang="zh-TW" b="1" i="1" dirty="0" smtClean="0">
                <a:solidFill>
                  <a:srgbClr val="FF0000"/>
                </a:solidFill>
                <a:latin typeface="Times New Roman" pitchFamily="18" charset="0"/>
              </a:rPr>
              <a:t>in the homework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, to not change directories inside of parentheses.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Or, at least to understand that such a directory change will not persist.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400" dirty="0" smtClean="0">
              <a:solidFill>
                <a:srgbClr val="FF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Other things are allowed however, because their effects persist beyond the closing parenthesis. </a:t>
            </a:r>
            <a:r>
              <a:rPr lang="en-US" altLang="zh-TW" dirty="0" err="1" smtClean="0">
                <a:solidFill>
                  <a:srgbClr val="FF0000"/>
                </a:solidFill>
                <a:latin typeface="Times New Roman" pitchFamily="18" charset="0"/>
              </a:rPr>
              <a:t>Eg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Printing things to 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the screen.</a:t>
            </a:r>
            <a:endParaRPr lang="en-US" altLang="zh-TW" dirty="0" smtClean="0">
              <a:solidFill>
                <a:srgbClr val="FF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Moving files between directories.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90584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57200" y="1937048"/>
            <a:ext cx="8363272" cy="451628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ls</a:t>
            </a: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–P`</a:t>
            </a:r>
          </a:p>
          <a:p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echo 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A||(echo 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 &amp;&amp; cd 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 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&amp;&amp;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-P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`)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A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eco 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A|| 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(echo B &amp;&amp; cd 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 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&amp;&amp;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-P`)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-bash: eco: command not found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</a:t>
            </a: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</a:t>
            </a:r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asename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–P`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0033CC"/>
                </a:solidFill>
              </a:rPr>
              <a:t>Command Coordination </a:t>
            </a:r>
            <a:br>
              <a:rPr lang="en-US" altLang="zh-TW" dirty="0" smtClean="0">
                <a:solidFill>
                  <a:srgbClr val="0033CC"/>
                </a:solidFill>
              </a:rPr>
            </a:br>
            <a:r>
              <a:rPr lang="en-US" altLang="zh-TW" sz="3200" dirty="0" smtClean="0">
                <a:solidFill>
                  <a:srgbClr val="0033CC"/>
                </a:solidFill>
                <a:latin typeface="Lucida Grande" charset="0"/>
              </a:rPr>
              <a:t>A note on parentheses</a:t>
            </a:r>
            <a:endParaRPr lang="en-US" altLang="zh-TW" sz="2000" dirty="0" smtClean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84784"/>
            <a:ext cx="8686800" cy="380256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 smtClean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But there is 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lang="en-US" altLang="zh-TW" sz="2400" dirty="0" smtClean="0">
                <a:solidFill>
                  <a:srgbClr val="000000"/>
                </a:solidFill>
                <a:latin typeface="Times New Roman" pitchFamily="18" charset="0"/>
              </a:rPr>
              <a:t>problem. Consider: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27584" y="6021288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2854154" y="1066800"/>
            <a:ext cx="4742182" cy="4640729"/>
            <a:chOff x="4439471" y="133772"/>
            <a:chExt cx="4742182" cy="4640729"/>
          </a:xfrm>
        </p:grpSpPr>
        <p:sp>
          <p:nvSpPr>
            <p:cNvPr id="3" name="Flowchart: Alternate Process 2"/>
            <p:cNvSpPr/>
            <p:nvPr/>
          </p:nvSpPr>
          <p:spPr bwMode="auto">
            <a:xfrm>
              <a:off x="6013301" y="133772"/>
              <a:ext cx="3168352" cy="2734725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Now,</a:t>
              </a:r>
              <a:r>
                <a:rPr kumimoji="1" lang="en-US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finally, we can see the problem: the effect of cd did not persist beyond </a:t>
              </a:r>
              <a:r>
                <a:rPr kumimoji="1" lang="en-US" sz="20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the</a:t>
              </a:r>
              <a:r>
                <a:rPr kumimoji="1" lang="en-US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closing</a:t>
              </a:r>
              <a:r>
                <a:rPr kumimoji="1" lang="en-US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parenthesi</a:t>
              </a:r>
              <a:r>
                <a:rPr kumimoji="1" lang="en-US" sz="2000" b="0" i="0" u="none" strike="noStrike" cap="none" spc="-20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s</a:t>
              </a:r>
              <a:r>
                <a:rPr kumimoji="1" lang="en-US" sz="20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,</a:t>
              </a:r>
              <a:r>
                <a:rPr kumimoji="1" lang="en-US" sz="16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“)</a:t>
              </a:r>
              <a:r>
                <a:rPr kumimoji="1" lang="en-US" sz="2000" b="0" i="0" u="none" strike="noStrike" cap="none" spc="-20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”</a:t>
              </a:r>
              <a:r>
                <a:rPr kumimoji="1" lang="en-US" sz="20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 </a:t>
              </a:r>
              <a:r>
                <a:rPr kumimoji="1" lang="en-US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Instead, </a:t>
              </a:r>
              <a:r>
                <a:rPr lang="en-US" sz="2000" b="0" dirty="0" smtClean="0">
                  <a:latin typeface="Arial" charset="0"/>
                  <a:ea typeface="新細明體" charset="-120"/>
                </a:rPr>
                <a:t>it</a:t>
              </a:r>
              <a:r>
                <a:rPr kumimoji="1" lang="en-US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reverted back to the directory we </a:t>
              </a:r>
              <a:r>
                <a:rPr lang="en-US" sz="2000" b="0" dirty="0" smtClean="0">
                  <a:latin typeface="Arial" charset="0"/>
                  <a:ea typeface="新細明體" charset="-120"/>
                </a:rPr>
                <a:t>were</a:t>
              </a:r>
              <a:r>
                <a:rPr kumimoji="1" lang="en-US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in before we encountered the open parenthesis, “(”. </a:t>
              </a:r>
              <a:endParaRPr kumimoji="1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flipH="1">
              <a:off x="4439471" y="2724572"/>
              <a:ext cx="1717846" cy="204992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0" y="-8021"/>
            <a:ext cx="4724400" cy="1684421"/>
          </a:xfrm>
          <a:prstGeom prst="wedgeRoundRectCallout">
            <a:avLst>
              <a:gd name="adj1" fmla="val 63749"/>
              <a:gd name="adj2" fmla="val 94508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0033CC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altLang="zh-TW" sz="2800" dirty="0" smtClean="0"/>
              <a:t>Scripts have the same problem.</a:t>
            </a:r>
            <a:br>
              <a:rPr lang="en-US" altLang="zh-TW" sz="2800" dirty="0" smtClean="0"/>
            </a:br>
            <a:r>
              <a:rPr lang="en-US" altLang="zh-TW" sz="2800" dirty="0" smtClean="0"/>
              <a:t>For scripts, however, there is a</a:t>
            </a:r>
            <a:br>
              <a:rPr lang="en-US" altLang="zh-TW" sz="2800" dirty="0" smtClean="0"/>
            </a:br>
            <a:r>
              <a:rPr lang="en-US" altLang="zh-TW" sz="2800" dirty="0" smtClean="0"/>
              <a:t>solution: the </a:t>
            </a:r>
            <a:r>
              <a:rPr lang="en-US" altLang="zh-TW" sz="2800" dirty="0" smtClean="0">
                <a:solidFill>
                  <a:srgbClr val="0033CC"/>
                </a:solidFill>
              </a:rPr>
              <a:t>source </a:t>
            </a:r>
            <a:r>
              <a:rPr lang="en-US" altLang="zh-TW" sz="2800" dirty="0" smtClean="0"/>
              <a:t>command…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7938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latin typeface="Arial" charset="0"/>
              </a:rPr>
              <a:t>%</a:t>
            </a: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ls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scriptA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ls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0000"/>
                </a:solidFill>
                <a:latin typeface="High Tower Text" pitchFamily="18" charset="0"/>
              </a:rPr>
              <a:t>rm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f </a:t>
            </a:r>
            <a:r>
              <a:rPr lang="en-US" altLang="zh-TW" sz="2400" dirty="0" err="1">
                <a:solidFill>
                  <a:srgbClr val="FF0000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rgbClr val="FF000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ls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latin typeface="Arial" charset="0"/>
              </a:rPr>
              <a:t>%</a:t>
            </a: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scriptA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cd </a:t>
            </a:r>
            <a:r>
              <a:rPr lang="en-US" altLang="zh-TW" sz="2400" dirty="0" smtClean="0">
                <a:solidFill>
                  <a:srgbClr val="FF0000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pwd</a:t>
            </a:r>
            <a:r>
              <a:rPr lang="en-US" altLang="zh-TW" sz="2400" dirty="0" smtClean="0">
                <a:solidFill>
                  <a:srgbClr val="FF99CC"/>
                </a:solidFill>
                <a:latin typeface="High Tower Text" pitchFamily="18" charset="0"/>
              </a:rPr>
              <a:t>`</a:t>
            </a:r>
            <a:endParaRPr lang="en-US" altLang="zh-TW" sz="2400" dirty="0">
              <a:solidFill>
                <a:srgbClr val="FF99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latin typeface="Arial" charset="0"/>
              </a:rPr>
              <a:t>%</a:t>
            </a: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err="1" smtClean="0">
                <a:solidFill>
                  <a:schemeClr val="bg1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lvl="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latin typeface="Arial" charset="0"/>
              </a:rPr>
              <a:t>%</a:t>
            </a: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rgbClr val="00B0F0"/>
                </a:solidFill>
                <a:latin typeface="High Tower Text" pitchFamily="18" charset="0"/>
              </a:rPr>
              <a:t>source</a:t>
            </a:r>
            <a:r>
              <a:rPr lang="en-US" altLang="zh-TW" sz="2400" dirty="0" smtClean="0">
                <a:solidFill>
                  <a:srgbClr val="FFFFFF"/>
                </a:solidFill>
                <a:latin typeface="High Tower Text" pitchFamily="18" charset="0"/>
              </a:rPr>
              <a:t> ./</a:t>
            </a:r>
            <a:r>
              <a:rPr lang="en-US" altLang="zh-TW" sz="2400" dirty="0" err="1" smtClean="0">
                <a:solidFill>
                  <a:srgbClr val="FFFFFF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rgbClr val="FFFFFF"/>
              </a:solidFill>
              <a:latin typeface="High Tower Text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 smtClean="0">
                <a:solidFill>
                  <a:srgbClr val="0033CC"/>
                </a:solidFill>
              </a:rPr>
              <a:t>Make changes persist with </a:t>
            </a:r>
            <a:r>
              <a:rPr lang="en-US" altLang="zh-TW" sz="5400" b="1" dirty="0" smtClean="0">
                <a:solidFill>
                  <a:srgbClr val="0033CC"/>
                </a:solidFill>
                <a:latin typeface="High Tower Text" pitchFamily="18" charset="0"/>
              </a:rPr>
              <a:t>source</a:t>
            </a:r>
            <a:r>
              <a:rPr lang="en-US" altLang="zh-TW" sz="4000" dirty="0" smtClean="0">
                <a:solidFill>
                  <a:srgbClr val="0033CC"/>
                </a:solidFill>
              </a:rPr>
              <a:t>:</a:t>
            </a:r>
            <a:endParaRPr lang="en-US" altLang="zh-TW" dirty="0" smtClean="0">
              <a:solidFill>
                <a:srgbClr val="0033CC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5334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  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  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%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%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%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%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%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3429000" y="762000"/>
            <a:ext cx="3429000" cy="533400"/>
          </a:xfrm>
          <a:prstGeom prst="wedgeRoundRectCallout">
            <a:avLst>
              <a:gd name="adj1" fmla="val -78158"/>
              <a:gd name="adj2" fmla="val 70340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 smtClean="0"/>
              <a:t>What are these scripts?</a:t>
            </a:r>
            <a:endParaRPr lang="en-US" altLang="zh-TW" sz="24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429000" y="1143000"/>
            <a:ext cx="3429000" cy="533400"/>
          </a:xfrm>
          <a:prstGeom prst="wedgeRoundRectCallout">
            <a:avLst>
              <a:gd name="adj1" fmla="val -67248"/>
              <a:gd name="adj2" fmla="val 67223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 smtClean="0"/>
              <a:t>We’ll look at one of them.</a:t>
            </a:r>
            <a:endParaRPr lang="en-US" altLang="zh-TW" sz="2400" dirty="0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352800" y="1828800"/>
            <a:ext cx="3429000" cy="381000"/>
          </a:xfrm>
          <a:prstGeom prst="wedgeRoundRectCallout">
            <a:avLst>
              <a:gd name="adj1" fmla="val -103854"/>
              <a:gd name="adj2" fmla="val 31691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 smtClean="0"/>
              <a:t>It runs ls,</a:t>
            </a:r>
            <a:endParaRPr lang="en-US" altLang="zh-TW" sz="2400" dirty="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352800" y="2209800"/>
            <a:ext cx="3429000" cy="381000"/>
          </a:xfrm>
          <a:prstGeom prst="wedgeRoundRectCallout">
            <a:avLst>
              <a:gd name="adj1" fmla="val -68460"/>
              <a:gd name="adj2" fmla="val -3218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 smtClean="0"/>
              <a:t>Removes itself,</a:t>
            </a:r>
            <a:endParaRPr lang="en-US" altLang="zh-TW" sz="2400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3352800" y="2545080"/>
            <a:ext cx="3429000" cy="381000"/>
          </a:xfrm>
          <a:prstGeom prst="wedgeRoundRectCallout">
            <a:avLst>
              <a:gd name="adj1" fmla="val -102884"/>
              <a:gd name="adj2" fmla="val -976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 smtClean="0"/>
              <a:t>And runs ls again. </a:t>
            </a:r>
            <a:endParaRPr lang="en-US" altLang="zh-TW" sz="2400" dirty="0"/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4343400" y="2971800"/>
            <a:ext cx="3429000" cy="381000"/>
          </a:xfrm>
          <a:prstGeom prst="wedgeRoundRectCallout">
            <a:avLst>
              <a:gd name="adj1" fmla="val -97066"/>
              <a:gd name="adj2" fmla="val -2721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 smtClean="0"/>
              <a:t>We’ll run it without source. </a:t>
            </a:r>
            <a:endParaRPr lang="en-US" altLang="zh-TW" sz="2400" dirty="0"/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4343400" y="3429000"/>
            <a:ext cx="3429000" cy="1447800"/>
          </a:xfrm>
          <a:prstGeom prst="wedgeRoundRectCallout">
            <a:avLst>
              <a:gd name="adj1" fmla="val -84946"/>
              <a:gd name="adj2" fmla="val -35946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 smtClean="0"/>
              <a:t>The file is gone. And that is a permanent change, </a:t>
            </a:r>
            <a:r>
              <a:rPr lang="en-US" altLang="zh-TW" sz="2400" dirty="0" smtClean="0">
                <a:solidFill>
                  <a:srgbClr val="FF0000"/>
                </a:solidFill>
              </a:rPr>
              <a:t>even though </a:t>
            </a:r>
            <a:r>
              <a:rPr lang="en-US" altLang="zh-TW" sz="2400" dirty="0" smtClean="0"/>
              <a:t>we did </a:t>
            </a:r>
            <a:r>
              <a:rPr lang="en-US" altLang="zh-TW" sz="2400" dirty="0" smtClean="0">
                <a:solidFill>
                  <a:srgbClr val="FF0000"/>
                </a:solidFill>
              </a:rPr>
              <a:t>not</a:t>
            </a:r>
            <a:r>
              <a:rPr lang="en-US" altLang="zh-TW" sz="2400" dirty="0" smtClean="0"/>
              <a:t> use</a:t>
            </a:r>
            <a:r>
              <a:rPr lang="en-US" altLang="zh-TW" sz="2400" dirty="0" smtClean="0">
                <a:solidFill>
                  <a:srgbClr val="0033CC"/>
                </a:solidFill>
              </a:rPr>
              <a:t> source</a:t>
            </a:r>
            <a:r>
              <a:rPr lang="en-US" altLang="zh-TW" sz="2400" dirty="0" smtClean="0"/>
              <a:t>.</a:t>
            </a:r>
            <a:endParaRPr lang="en-US" altLang="zh-TW" sz="2400" dirty="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3886200" y="3124200"/>
            <a:ext cx="3429000" cy="533400"/>
          </a:xfrm>
          <a:prstGeom prst="wedgeRoundRectCallout">
            <a:avLst>
              <a:gd name="adj1" fmla="val -78158"/>
              <a:gd name="adj2" fmla="val 70340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 smtClean="0"/>
              <a:t>What is the other script?</a:t>
            </a:r>
            <a:endParaRPr lang="en-US" altLang="zh-TW" sz="2400" dirty="0"/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3886200" y="3931920"/>
            <a:ext cx="3429000" cy="381000"/>
          </a:xfrm>
          <a:prstGeom prst="wedgeRoundRectCallout">
            <a:avLst>
              <a:gd name="adj1" fmla="val -67975"/>
              <a:gd name="adj2" fmla="val 2296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 smtClean="0"/>
              <a:t>It runs </a:t>
            </a:r>
            <a:r>
              <a:rPr lang="en-US" altLang="zh-TW" sz="2400" dirty="0" err="1" smtClean="0"/>
              <a:t>pwd</a:t>
            </a:r>
            <a:r>
              <a:rPr lang="en-US" altLang="zh-TW" sz="2400" dirty="0" smtClean="0"/>
              <a:t>,</a:t>
            </a:r>
            <a:endParaRPr lang="en-US" altLang="zh-TW" sz="2400" dirty="0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886200" y="4312920"/>
            <a:ext cx="3429000" cy="381000"/>
          </a:xfrm>
          <a:prstGeom prst="wedgeRoundRectCallout">
            <a:avLst>
              <a:gd name="adj1" fmla="val -90278"/>
              <a:gd name="adj2" fmla="val -976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 smtClean="0"/>
              <a:t>Changes the directory,</a:t>
            </a:r>
            <a:endParaRPr lang="en-US" altLang="zh-TW" sz="2400" dirty="0"/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auto">
          <a:xfrm>
            <a:off x="3886200" y="4648200"/>
            <a:ext cx="3429000" cy="381000"/>
          </a:xfrm>
          <a:prstGeom prst="wedgeRoundRectCallout">
            <a:avLst>
              <a:gd name="adj1" fmla="val -67975"/>
              <a:gd name="adj2" fmla="val -14128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 smtClean="0"/>
              <a:t>And runs </a:t>
            </a:r>
            <a:r>
              <a:rPr lang="en-US" altLang="zh-TW" sz="2400" dirty="0" err="1" smtClean="0"/>
              <a:t>pwd</a:t>
            </a:r>
            <a:r>
              <a:rPr lang="en-US" altLang="zh-TW" sz="2400" dirty="0" smtClean="0"/>
              <a:t> again. </a:t>
            </a:r>
            <a:endParaRPr lang="en-US" altLang="zh-TW" sz="2400" dirty="0"/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>
            <a:off x="3886200" y="5257800"/>
            <a:ext cx="4038600" cy="457200"/>
          </a:xfrm>
          <a:prstGeom prst="wedgeRoundRectCallout">
            <a:avLst>
              <a:gd name="adj1" fmla="val -95026"/>
              <a:gd name="adj2" fmla="val 32782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 smtClean="0"/>
              <a:t>Yes, the directory has changed. </a:t>
            </a:r>
            <a:endParaRPr lang="en-US" altLang="zh-TW" sz="2400" dirty="0"/>
          </a:p>
        </p:txBody>
      </p:sp>
      <p:sp>
        <p:nvSpPr>
          <p:cNvPr id="19" name="AutoShape 6"/>
          <p:cNvSpPr>
            <a:spLocks noChangeArrowheads="1"/>
          </p:cNvSpPr>
          <p:nvPr/>
        </p:nvSpPr>
        <p:spPr bwMode="auto">
          <a:xfrm>
            <a:off x="3886200" y="5715000"/>
            <a:ext cx="4038600" cy="457200"/>
          </a:xfrm>
          <a:prstGeom prst="wedgeRoundRectCallout">
            <a:avLst>
              <a:gd name="adj1" fmla="val -58182"/>
              <a:gd name="adj2" fmla="val 9146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 smtClean="0"/>
              <a:t>But did that change </a:t>
            </a:r>
            <a:r>
              <a:rPr lang="en-US" altLang="zh-TW" sz="2400" i="1" dirty="0" smtClean="0"/>
              <a:t>persist</a:t>
            </a:r>
            <a:r>
              <a:rPr lang="en-US" altLang="zh-TW" sz="2400" dirty="0" smtClean="0"/>
              <a:t>? </a:t>
            </a:r>
            <a:endParaRPr lang="en-US" altLang="zh-TW" sz="2400" dirty="0"/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3886200" y="5410200"/>
            <a:ext cx="4038600" cy="838200"/>
          </a:xfrm>
          <a:prstGeom prst="wedgeRoundRectCallout">
            <a:avLst>
              <a:gd name="adj1" fmla="val -91527"/>
              <a:gd name="adj2" fmla="val 67493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 smtClean="0"/>
              <a:t>To make the change persist, we need to run it using </a:t>
            </a:r>
            <a:r>
              <a:rPr lang="en-US" altLang="zh-TW" sz="2400" dirty="0" smtClean="0">
                <a:solidFill>
                  <a:srgbClr val="00B0F0"/>
                </a:solidFill>
              </a:rPr>
              <a:t>source</a:t>
            </a:r>
            <a:r>
              <a:rPr lang="en-US" altLang="zh-TW" sz="2400" dirty="0" smtClean="0"/>
              <a:t>.</a:t>
            </a:r>
            <a:endParaRPr lang="en-US" altLang="zh-TW" sz="2400" dirty="0"/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3886200" y="6172200"/>
            <a:ext cx="4038600" cy="457200"/>
          </a:xfrm>
          <a:prstGeom prst="wedgeRoundRectCallout">
            <a:avLst>
              <a:gd name="adj1" fmla="val -103671"/>
              <a:gd name="adj2" fmla="val -41763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 smtClean="0"/>
              <a:t>No, it did </a:t>
            </a:r>
            <a:r>
              <a:rPr lang="en-US" altLang="zh-TW" sz="2400" dirty="0" smtClean="0">
                <a:solidFill>
                  <a:srgbClr val="FF0000"/>
                </a:solidFill>
              </a:rPr>
              <a:t>not</a:t>
            </a:r>
            <a:r>
              <a:rPr lang="en-US" altLang="zh-TW" sz="2400" dirty="0" smtClean="0"/>
              <a:t>.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3927539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7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47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47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471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471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471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471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471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8" dur="500"/>
                                        <p:tgtEl>
                                          <p:spTgt spid="471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3" dur="500"/>
                                        <p:tgtEl>
                                          <p:spTgt spid="471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8" dur="500"/>
                                        <p:tgtEl>
                                          <p:spTgt spid="4710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0" grpId="0" animBg="1"/>
      <p:bldP spid="20" grpId="1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 smtClean="0">
                <a:solidFill>
                  <a:schemeClr val="bg1"/>
                </a:solidFill>
                <a:latin typeface="High Tower Text" pitchFamily="18" charset="0"/>
              </a:rPr>
              <a:t>scriptA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ls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0000"/>
                </a:solidFill>
                <a:latin typeface="High Tower Text" pitchFamily="18" charset="0"/>
              </a:rPr>
              <a:t>rm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f </a:t>
            </a:r>
            <a:r>
              <a:rPr lang="en-US" altLang="zh-TW" sz="2400" dirty="0" err="1">
                <a:solidFill>
                  <a:srgbClr val="FF0000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rgbClr val="FF000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ls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scriptA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cd </a:t>
            </a:r>
            <a:r>
              <a:rPr lang="en-US" altLang="zh-TW" sz="2400" dirty="0" smtClean="0">
                <a:solidFill>
                  <a:srgbClr val="FF0000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pwd</a:t>
            </a:r>
            <a:r>
              <a:rPr lang="en-US" altLang="zh-TW" sz="2400" dirty="0" smtClean="0">
                <a:solidFill>
                  <a:srgbClr val="FF99CC"/>
                </a:solidFill>
                <a:latin typeface="High Tower Text" pitchFamily="18" charset="0"/>
              </a:rPr>
              <a:t>`</a:t>
            </a:r>
            <a:endParaRPr lang="en-US" altLang="zh-TW" sz="2400" dirty="0">
              <a:solidFill>
                <a:srgbClr val="FF99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 err="1" smtClean="0">
                <a:solidFill>
                  <a:schemeClr val="bg1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lvl="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rgbClr val="00B0F0"/>
                </a:solidFill>
                <a:latin typeface="High Tower Text" pitchFamily="18" charset="0"/>
              </a:rPr>
              <a:t>source</a:t>
            </a:r>
            <a:r>
              <a:rPr lang="en-US" altLang="zh-TW" sz="2400" dirty="0" smtClean="0">
                <a:solidFill>
                  <a:srgbClr val="FFFFFF"/>
                </a:solidFill>
                <a:latin typeface="High Tower Text" pitchFamily="18" charset="0"/>
              </a:rPr>
              <a:t> ./script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lvl="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rgbClr val="FFFFFF"/>
              </a:solidFill>
              <a:latin typeface="High Tower Text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 smtClean="0">
                <a:solidFill>
                  <a:srgbClr val="0033CC"/>
                </a:solidFill>
              </a:rPr>
              <a:t>Make changes persist with </a:t>
            </a:r>
            <a:r>
              <a:rPr lang="en-US" altLang="zh-TW" sz="5400" b="1" dirty="0" smtClean="0">
                <a:solidFill>
                  <a:srgbClr val="0033CC"/>
                </a:solidFill>
                <a:latin typeface="High Tower Text" pitchFamily="18" charset="0"/>
              </a:rPr>
              <a:t>source</a:t>
            </a:r>
            <a:r>
              <a:rPr lang="en-US" altLang="zh-TW" sz="4000" dirty="0" smtClean="0">
                <a:solidFill>
                  <a:srgbClr val="0033CC"/>
                </a:solidFill>
              </a:rPr>
              <a:t>:</a:t>
            </a:r>
            <a:endParaRPr lang="en-US" altLang="zh-TW" dirty="0" smtClean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959541"/>
      </p:ext>
    </p:extLst>
  </p:cSld>
  <p:clrMapOvr>
    <a:masterClrMapping/>
  </p:clrMapOvr>
  <p:transition advClick="0" advTm="2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 smtClean="0">
                <a:solidFill>
                  <a:srgbClr val="0033CC"/>
                </a:solidFill>
              </a:rPr>
              <a:t>history</a:t>
            </a:r>
            <a:endParaRPr lang="en-US" altLang="zh-TW" sz="5400" b="1" dirty="0">
              <a:solidFill>
                <a:srgbClr val="0033CC"/>
              </a:solidFill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Lists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dirty="0" smtClean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of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commands you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typed.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728192" y="1685676"/>
            <a:ext cx="5364088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start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start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cd e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  ls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2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3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echo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Hello world!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cat </a:t>
            </a: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40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78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ls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0000"/>
                </a:solidFill>
                <a:latin typeface="High Tower Text" pitchFamily="18" charset="0"/>
              </a:rPr>
              <a:t>rm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f </a:t>
            </a:r>
            <a:r>
              <a:rPr lang="en-US" altLang="zh-TW" sz="2400" dirty="0" err="1">
                <a:solidFill>
                  <a:srgbClr val="FF0000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rgbClr val="FF000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ls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scriptA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cd </a:t>
            </a:r>
            <a:r>
              <a:rPr lang="en-US" altLang="zh-TW" sz="2400" dirty="0" smtClean="0">
                <a:solidFill>
                  <a:srgbClr val="FF0000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pwd</a:t>
            </a:r>
            <a:r>
              <a:rPr lang="en-US" altLang="zh-TW" sz="2400" dirty="0" smtClean="0">
                <a:solidFill>
                  <a:srgbClr val="FF99CC"/>
                </a:solidFill>
                <a:latin typeface="High Tower Text" pitchFamily="18" charset="0"/>
              </a:rPr>
              <a:t>`</a:t>
            </a:r>
            <a:endParaRPr lang="en-US" altLang="zh-TW" sz="2400" dirty="0">
              <a:solidFill>
                <a:srgbClr val="FF99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 err="1" smtClean="0">
                <a:solidFill>
                  <a:schemeClr val="bg1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lvl="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rgbClr val="00B0F0"/>
                </a:solidFill>
                <a:latin typeface="High Tower Text" pitchFamily="18" charset="0"/>
              </a:rPr>
              <a:t>source</a:t>
            </a:r>
            <a:r>
              <a:rPr lang="en-US" altLang="zh-TW" sz="2400" dirty="0" smtClean="0">
                <a:solidFill>
                  <a:srgbClr val="FFFFFF"/>
                </a:solidFill>
                <a:latin typeface="High Tower Text" pitchFamily="18" charset="0"/>
              </a:rPr>
              <a:t> ./script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smtClean="0">
                <a:solidFill>
                  <a:srgbClr val="FF99CC"/>
                </a:solidFill>
                <a:latin typeface="High Tower Text" pitchFamily="18" charset="0"/>
              </a:rPr>
              <a:t>subdir</a:t>
            </a:r>
            <a:endParaRPr lang="en-US" altLang="zh-TW" sz="2400" dirty="0">
              <a:solidFill>
                <a:srgbClr val="FF99CC"/>
              </a:solidFill>
              <a:latin typeface="High Tower Text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 smtClean="0">
                <a:solidFill>
                  <a:srgbClr val="0033CC"/>
                </a:solidFill>
              </a:rPr>
              <a:t>Make changes persist with </a:t>
            </a:r>
            <a:r>
              <a:rPr lang="en-US" altLang="zh-TW" sz="5400" b="1" dirty="0" smtClean="0">
                <a:solidFill>
                  <a:srgbClr val="0033CC"/>
                </a:solidFill>
                <a:latin typeface="High Tower Text" pitchFamily="18" charset="0"/>
              </a:rPr>
              <a:t>source</a:t>
            </a:r>
            <a:r>
              <a:rPr lang="en-US" altLang="zh-TW" sz="4000" dirty="0" smtClean="0">
                <a:solidFill>
                  <a:srgbClr val="0033CC"/>
                </a:solidFill>
              </a:rPr>
              <a:t>:</a:t>
            </a:r>
            <a:endParaRPr lang="en-US" altLang="zh-TW" dirty="0" smtClean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893551"/>
      </p:ext>
    </p:extLst>
  </p:cSld>
  <p:clrMapOvr>
    <a:masterClrMapping/>
  </p:clrMapOvr>
  <p:transition advClick="0" advTm="200"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smtClean="0">
                <a:solidFill>
                  <a:srgbClr val="FFFF00"/>
                </a:solidFill>
                <a:latin typeface="High Tower Text" pitchFamily="18" charset="0"/>
              </a:rPr>
              <a:t>ls</a:t>
            </a:r>
            <a:endParaRPr lang="en-US" altLang="zh-TW" sz="2400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0000"/>
                </a:solidFill>
                <a:latin typeface="High Tower Text" pitchFamily="18" charset="0"/>
              </a:rPr>
              <a:t>rm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f </a:t>
            </a:r>
            <a:r>
              <a:rPr lang="en-US" altLang="zh-TW" sz="2400" dirty="0" err="1">
                <a:solidFill>
                  <a:srgbClr val="FF0000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rgbClr val="FF000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ls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scriptA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cd </a:t>
            </a:r>
            <a:r>
              <a:rPr lang="en-US" altLang="zh-TW" sz="2400" dirty="0" smtClean="0">
                <a:solidFill>
                  <a:srgbClr val="FF0000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pwd</a:t>
            </a:r>
            <a:r>
              <a:rPr lang="en-US" altLang="zh-TW" sz="2400" dirty="0" smtClean="0">
                <a:solidFill>
                  <a:srgbClr val="FF99CC"/>
                </a:solidFill>
                <a:latin typeface="High Tower Text" pitchFamily="18" charset="0"/>
              </a:rPr>
              <a:t>`</a:t>
            </a:r>
            <a:endParaRPr lang="en-US" altLang="zh-TW" sz="2400" dirty="0">
              <a:solidFill>
                <a:srgbClr val="FF99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 err="1" smtClean="0">
                <a:solidFill>
                  <a:schemeClr val="bg1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lvl="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rgbClr val="00B0F0"/>
                </a:solidFill>
                <a:latin typeface="High Tower Text" pitchFamily="18" charset="0"/>
              </a:rPr>
              <a:t>source</a:t>
            </a:r>
            <a:r>
              <a:rPr lang="en-US" altLang="zh-TW" sz="2400" dirty="0" smtClean="0">
                <a:solidFill>
                  <a:srgbClr val="FFFFFF"/>
                </a:solidFill>
                <a:latin typeface="High Tower Text" pitchFamily="18" charset="0"/>
              </a:rPr>
              <a:t> ./script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latin typeface="Arial" charset="0"/>
              </a:rPr>
              <a:t>%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pwd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`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 smtClean="0">
                <a:solidFill>
                  <a:srgbClr val="0033CC"/>
                </a:solidFill>
              </a:rPr>
              <a:t>Make changes persist with </a:t>
            </a:r>
            <a:r>
              <a:rPr lang="en-US" altLang="zh-TW" sz="5400" b="1" dirty="0" smtClean="0">
                <a:solidFill>
                  <a:srgbClr val="0033CC"/>
                </a:solidFill>
                <a:latin typeface="High Tower Text" pitchFamily="18" charset="0"/>
              </a:rPr>
              <a:t>source</a:t>
            </a:r>
            <a:r>
              <a:rPr lang="en-US" altLang="zh-TW" sz="4000" dirty="0" smtClean="0">
                <a:solidFill>
                  <a:srgbClr val="0033CC"/>
                </a:solidFill>
              </a:rPr>
              <a:t>:</a:t>
            </a:r>
            <a:endParaRPr lang="en-US" altLang="zh-TW" dirty="0" smtClean="0">
              <a:solidFill>
                <a:srgbClr val="0033CC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143000" y="63246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%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2667000" y="5638800"/>
            <a:ext cx="2460567" cy="685800"/>
          </a:xfrm>
          <a:prstGeom prst="wedgeRoundRectCallout">
            <a:avLst>
              <a:gd name="adj1" fmla="val -76120"/>
              <a:gd name="adj2" fmla="val 38965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 smtClean="0"/>
              <a:t>Yes, the directory has changed. </a:t>
            </a:r>
            <a:endParaRPr lang="en-US" altLang="zh-TW" sz="2400" dirty="0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105400" y="5638800"/>
            <a:ext cx="2819400" cy="685800"/>
          </a:xfrm>
          <a:prstGeom prst="wedgeRoundRectCallout">
            <a:avLst>
              <a:gd name="adj1" fmla="val -158966"/>
              <a:gd name="adj2" fmla="val -172313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 smtClean="0"/>
              <a:t>But we already knew</a:t>
            </a:r>
          </a:p>
          <a:p>
            <a:pPr algn="ctr">
              <a:lnSpc>
                <a:spcPct val="80000"/>
              </a:lnSpc>
            </a:pPr>
            <a:r>
              <a:rPr lang="en-US" altLang="zh-TW" sz="2400" dirty="0" smtClean="0"/>
              <a:t>the script could do that. </a:t>
            </a:r>
            <a:endParaRPr lang="en-US" altLang="zh-TW" sz="2400" dirty="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343400" y="6332913"/>
            <a:ext cx="3581400" cy="533400"/>
          </a:xfrm>
          <a:prstGeom prst="wedgeRoundRectCallout">
            <a:avLst>
              <a:gd name="adj1" fmla="val -70695"/>
              <a:gd name="adj2" fmla="val -1661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 smtClean="0"/>
              <a:t>But did the change persist?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40967632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710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 smtClean="0">
                <a:solidFill>
                  <a:srgbClr val="FF0000"/>
                </a:solidFill>
                <a:latin typeface="High Tower Text" pitchFamily="18" charset="0"/>
              </a:rPr>
              <a:t>rm</a:t>
            </a:r>
            <a:r>
              <a:rPr lang="en-US" altLang="zh-TW" sz="2400" dirty="0" smtClean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f </a:t>
            </a:r>
            <a:r>
              <a:rPr lang="en-US" altLang="zh-TW" sz="2400" dirty="0" err="1">
                <a:solidFill>
                  <a:srgbClr val="FF0000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rgbClr val="FF000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ls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scriptA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cd </a:t>
            </a:r>
            <a:r>
              <a:rPr lang="en-US" altLang="zh-TW" sz="2400" dirty="0" smtClean="0">
                <a:solidFill>
                  <a:srgbClr val="FF0000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pwd</a:t>
            </a:r>
            <a:r>
              <a:rPr lang="en-US" altLang="zh-TW" sz="2400" dirty="0" smtClean="0">
                <a:solidFill>
                  <a:srgbClr val="FF99CC"/>
                </a:solidFill>
                <a:latin typeface="High Tower Text" pitchFamily="18" charset="0"/>
              </a:rPr>
              <a:t>`</a:t>
            </a:r>
            <a:endParaRPr lang="en-US" altLang="zh-TW" sz="2400" dirty="0">
              <a:solidFill>
                <a:srgbClr val="FF99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 err="1" smtClean="0">
                <a:solidFill>
                  <a:schemeClr val="bg1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lvl="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rgbClr val="FFFFFF"/>
                </a:solidFill>
                <a:latin typeface="High Tower Text" pitchFamily="18" charset="0"/>
              </a:rPr>
              <a:t>source ./script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 smtClean="0">
                <a:solidFill>
                  <a:srgbClr val="0033CC"/>
                </a:solidFill>
              </a:rPr>
              <a:t>Make changes persist with </a:t>
            </a:r>
            <a:r>
              <a:rPr lang="en-US" altLang="zh-TW" sz="5400" b="1" dirty="0" smtClean="0">
                <a:solidFill>
                  <a:srgbClr val="0033CC"/>
                </a:solidFill>
                <a:latin typeface="High Tower Text" pitchFamily="18" charset="0"/>
              </a:rPr>
              <a:t>source</a:t>
            </a:r>
            <a:r>
              <a:rPr lang="en-US" altLang="zh-TW" sz="4000" dirty="0" smtClean="0">
                <a:solidFill>
                  <a:srgbClr val="0033CC"/>
                </a:solidFill>
              </a:rPr>
              <a:t>:</a:t>
            </a:r>
            <a:endParaRPr lang="en-US" altLang="zh-TW" dirty="0" smtClean="0">
              <a:solidFill>
                <a:srgbClr val="0033CC"/>
              </a:solidFill>
            </a:endParaRP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4343400" y="6096000"/>
            <a:ext cx="3581400" cy="533400"/>
          </a:xfrm>
          <a:prstGeom prst="wedgeRoundRectCallout">
            <a:avLst>
              <a:gd name="adj1" fmla="val -70695"/>
              <a:gd name="adj2" fmla="val -1661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 smtClean="0"/>
              <a:t>But did the change persist?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959013878"/>
      </p:ext>
    </p:extLst>
  </p:cSld>
  <p:clrMapOvr>
    <a:masterClrMapping/>
  </p:clrMapOvr>
  <p:transition advClick="0" advTm="200"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smtClean="0">
                <a:solidFill>
                  <a:srgbClr val="FF99CC"/>
                </a:solidFill>
                <a:latin typeface="High Tower Text" pitchFamily="18" charset="0"/>
              </a:rPr>
              <a:t>ls</a:t>
            </a:r>
            <a:endParaRPr lang="en-US" altLang="zh-TW" sz="2400" dirty="0">
              <a:solidFill>
                <a:srgbClr val="FF99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scriptA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cd </a:t>
            </a:r>
            <a:r>
              <a:rPr lang="en-US" altLang="zh-TW" sz="2400" dirty="0" smtClean="0">
                <a:solidFill>
                  <a:srgbClr val="FF0000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pwd</a:t>
            </a:r>
            <a:r>
              <a:rPr lang="en-US" altLang="zh-TW" sz="2400" dirty="0" smtClean="0">
                <a:solidFill>
                  <a:srgbClr val="FF99CC"/>
                </a:solidFill>
                <a:latin typeface="High Tower Text" pitchFamily="18" charset="0"/>
              </a:rPr>
              <a:t>`</a:t>
            </a:r>
            <a:endParaRPr lang="en-US" altLang="zh-TW" sz="2400" dirty="0">
              <a:solidFill>
                <a:srgbClr val="FF99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 err="1" smtClean="0">
                <a:solidFill>
                  <a:schemeClr val="bg1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lvl="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smtClean="0">
                <a:solidFill>
                  <a:srgbClr val="FFFFFF"/>
                </a:solidFill>
                <a:latin typeface="High Tower Text" pitchFamily="18" charset="0"/>
              </a:rPr>
              <a:t>source ./script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  <a:p>
            <a:pPr marL="342900" lvl="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 smtClean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 smtClean="0">
                <a:solidFill>
                  <a:srgbClr val="FFFFFF"/>
                </a:solidFill>
                <a:latin typeface="Arial" charset="0"/>
              </a:rPr>
              <a:t> </a:t>
            </a:r>
            <a:endParaRPr lang="en-US" altLang="zh-TW" sz="2400" dirty="0">
              <a:solidFill>
                <a:srgbClr val="FFFFFF"/>
              </a:solidFill>
              <a:latin typeface="High Tower Text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 smtClean="0">
                <a:solidFill>
                  <a:srgbClr val="0033CC"/>
                </a:solidFill>
              </a:rPr>
              <a:t>Make changes persist with </a:t>
            </a:r>
            <a:r>
              <a:rPr lang="en-US" altLang="zh-TW" sz="5400" b="1" dirty="0" smtClean="0">
                <a:solidFill>
                  <a:srgbClr val="0033CC"/>
                </a:solidFill>
                <a:latin typeface="High Tower Text" pitchFamily="18" charset="0"/>
              </a:rPr>
              <a:t>source</a:t>
            </a:r>
            <a:r>
              <a:rPr lang="en-US" altLang="zh-TW" sz="4000" dirty="0" smtClean="0">
                <a:solidFill>
                  <a:srgbClr val="0033CC"/>
                </a:solidFill>
              </a:rPr>
              <a:t>:</a:t>
            </a:r>
            <a:endParaRPr lang="en-US" altLang="zh-TW" dirty="0" smtClean="0">
              <a:solidFill>
                <a:srgbClr val="0033CC"/>
              </a:solidFill>
            </a:endParaRP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4343400" y="5791200"/>
            <a:ext cx="3581400" cy="533400"/>
          </a:xfrm>
          <a:prstGeom prst="wedgeRoundRectCallout">
            <a:avLst>
              <a:gd name="adj1" fmla="val -70695"/>
              <a:gd name="adj2" fmla="val -1661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 smtClean="0"/>
              <a:t>But did the change persist?</a:t>
            </a:r>
            <a:endParaRPr lang="en-US" altLang="zh-TW" sz="24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343400" y="6332913"/>
            <a:ext cx="3581400" cy="533400"/>
          </a:xfrm>
          <a:prstGeom prst="wedgeRoundRectCallout">
            <a:avLst>
              <a:gd name="adj1" fmla="val -112010"/>
              <a:gd name="adj2" fmla="val -6181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 smtClean="0"/>
              <a:t>Yes it </a:t>
            </a:r>
            <a:r>
              <a:rPr lang="en-US" altLang="zh-TW" sz="2400" dirty="0" smtClean="0">
                <a:solidFill>
                  <a:srgbClr val="FF99CC"/>
                </a:solidFill>
              </a:rPr>
              <a:t>did</a:t>
            </a:r>
            <a:r>
              <a:rPr lang="en-US" altLang="zh-TW" sz="2400" dirty="0" smtClean="0"/>
              <a:t>.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5972206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905000"/>
            <a:ext cx="8229600" cy="4724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Ctrl-K = 	Cut everything on the command-		line beyond the cursor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Ctrl-Y = 	Paste onto the command line at the 		cursor position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Ctrl-A = 	Move cursor to the front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Ctrl-E = 	Move cursor to the end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Ctrl-C </a:t>
            </a: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= 	</a:t>
            </a: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Kill the currently-running command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TAB </a:t>
            </a: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= </a:t>
            </a: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	Filename completion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</a:t>
            </a: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or Ctrl-P = Reshow the previous command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</a:t>
            </a: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or </a:t>
            </a: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Ctrl-N</a:t>
            </a:r>
            <a:r>
              <a:rPr lang="en-US" altLang="zh-TW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= </a:t>
            </a: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Reshow </a:t>
            </a: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</a:t>
            </a: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next command</a:t>
            </a:r>
            <a:endParaRPr lang="en-US" altLang="zh-TW" sz="3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algn="ctr">
              <a:defRPr/>
            </a:pPr>
            <a:r>
              <a:rPr lang="en-US" altLang="zh-TW" sz="4400" b="0" dirty="0">
                <a:solidFill>
                  <a:srgbClr val="0070C0"/>
                </a:solidFill>
                <a:latin typeface="Arial" pitchFamily="34" charset="0"/>
                <a:cs typeface="+mn-cs"/>
              </a:rPr>
              <a:t>Some special keys that you can use at the </a:t>
            </a:r>
            <a:r>
              <a:rPr lang="en-US" altLang="zh-TW" sz="4400" b="0" dirty="0">
                <a:solidFill>
                  <a:srgbClr val="CC3300"/>
                </a:solidFill>
                <a:latin typeface="Arial" pitchFamily="34" charset="0"/>
                <a:cs typeface="+mn-cs"/>
              </a:rPr>
              <a:t>command </a:t>
            </a:r>
            <a:r>
              <a:rPr lang="en-US" altLang="zh-TW" sz="4400" b="0" dirty="0" smtClean="0">
                <a:solidFill>
                  <a:srgbClr val="CC3300"/>
                </a:solidFill>
                <a:latin typeface="Arial" pitchFamily="34" charset="0"/>
                <a:cs typeface="+mn-cs"/>
              </a:rPr>
              <a:t>prompt</a:t>
            </a:r>
            <a:endParaRPr lang="en-US" altLang="zh-TW" sz="4400" b="0" dirty="0" smtClean="0">
              <a:solidFill>
                <a:srgbClr val="0070C0"/>
              </a:solidFill>
              <a:latin typeface="Arial" pitchFamily="34" charset="0"/>
              <a:cs typeface="+mn-cs"/>
            </a:endParaRPr>
          </a:p>
          <a:p>
            <a:pPr algn="ctr">
              <a:defRPr/>
            </a:pPr>
            <a:r>
              <a:rPr lang="en-US" altLang="zh-TW" dirty="0" smtClean="0">
                <a:solidFill>
                  <a:srgbClr val="FF0000"/>
                </a:solidFill>
                <a:latin typeface="Arial" pitchFamily="34" charset="0"/>
                <a:cs typeface="+mn-cs"/>
              </a:rPr>
              <a:t>(Most of the same </a:t>
            </a:r>
            <a:r>
              <a:rPr lang="en-US" altLang="zh-TW" dirty="0">
                <a:solidFill>
                  <a:srgbClr val="FF0000"/>
                </a:solidFill>
                <a:latin typeface="Arial" pitchFamily="34" charset="0"/>
                <a:cs typeface="+mn-cs"/>
              </a:rPr>
              <a:t>keys work in the </a:t>
            </a:r>
            <a:r>
              <a:rPr lang="en-US" altLang="zh-TW" dirty="0" err="1">
                <a:solidFill>
                  <a:srgbClr val="FF0000"/>
                </a:solidFill>
                <a:latin typeface="Arial" pitchFamily="34" charset="0"/>
                <a:cs typeface="+mn-cs"/>
              </a:rPr>
              <a:t>emacs</a:t>
            </a:r>
            <a:r>
              <a:rPr lang="en-US" altLang="zh-TW" dirty="0">
                <a:solidFill>
                  <a:srgbClr val="FF0000"/>
                </a:solidFill>
                <a:latin typeface="Arial" pitchFamily="34" charset="0"/>
                <a:cs typeface="+mn-cs"/>
              </a:rPr>
              <a:t> editor!)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5181600" y="5867424"/>
            <a:ext cx="3962400" cy="990600"/>
          </a:xfrm>
          <a:prstGeom prst="wedgeRectCallout">
            <a:avLst>
              <a:gd name="adj1" fmla="val 49798"/>
              <a:gd name="adj2" fmla="val 19967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2800" dirty="0"/>
              <a:t>I will not test you on these. But </a:t>
            </a:r>
            <a:r>
              <a:rPr lang="en-US" altLang="zh-TW" sz="2800" dirty="0" smtClean="0"/>
              <a:t>they are helpful.</a:t>
            </a:r>
            <a:endParaRPr lang="en-US" altLang="zh-TW" sz="2800" dirty="0"/>
          </a:p>
          <a:p>
            <a:endParaRPr lang="en-US" altLang="zh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87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905000"/>
            <a:ext cx="8229600" cy="4953024"/>
          </a:xfrm>
        </p:spPr>
        <p:txBody>
          <a:bodyPr>
            <a:normAutofit/>
          </a:bodyPr>
          <a:lstStyle/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Ctrl-K = 	Cut everything on the command-		line beyond the cursor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Ctrl-Y = 	Paste onto the command line at the 		cursor position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Ctrl-A = 	Move cursor to the front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Ctrl-E = 	Move cursor to the end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Ctrl-G =	Kill the current command (often 			you’ll need to hit it several times)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Ctrl-S /Ctrl-R = Search forward/reverse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Esc,&lt; / Esc,&gt; = Jump to beginning/end of file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Ctrl-</a:t>
            </a:r>
            <a:r>
              <a:rPr lang="en-US" altLang="zh-TW" sz="30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X,Ctr</a:t>
            </a: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-S = Save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Ctr</a:t>
            </a: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-X, </a:t>
            </a:r>
            <a:r>
              <a:rPr lang="en-US" altLang="zh-TW" sz="30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Ctr</a:t>
            </a:r>
            <a:r>
              <a:rPr lang="en-US" altLang="zh-TW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-C = Exit</a:t>
            </a:r>
          </a:p>
        </p:txBody>
      </p:sp>
      <p:sp>
        <p:nvSpPr>
          <p:cNvPr id="51205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algn="ctr">
              <a:defRPr/>
            </a:pPr>
            <a:r>
              <a:rPr lang="en-US" altLang="zh-TW" sz="4400" b="0" dirty="0">
                <a:solidFill>
                  <a:srgbClr val="0070C0"/>
                </a:solidFill>
                <a:latin typeface="Arial" pitchFamily="34" charset="0"/>
                <a:cs typeface="+mn-cs"/>
              </a:rPr>
              <a:t>Some special keys that you can use </a:t>
            </a:r>
            <a:r>
              <a:rPr lang="en-US" altLang="zh-TW" sz="4400" b="0" dirty="0" smtClean="0">
                <a:solidFill>
                  <a:srgbClr val="0070C0"/>
                </a:solidFill>
                <a:latin typeface="Arial" pitchFamily="34" charset="0"/>
                <a:cs typeface="+mn-cs"/>
              </a:rPr>
              <a:t>in </a:t>
            </a:r>
            <a:r>
              <a:rPr lang="en-US" altLang="zh-TW" sz="4400" b="0" dirty="0" err="1" smtClean="0">
                <a:solidFill>
                  <a:srgbClr val="CC3300"/>
                </a:solidFill>
                <a:latin typeface="Arial" pitchFamily="34" charset="0"/>
                <a:cs typeface="+mn-cs"/>
              </a:rPr>
              <a:t>emacs</a:t>
            </a:r>
            <a:r>
              <a:rPr lang="en-US" altLang="zh-TW" sz="4400" b="0" dirty="0">
                <a:solidFill>
                  <a:srgbClr val="0070C0"/>
                </a:solidFill>
                <a:latin typeface="Arial" pitchFamily="34" charset="0"/>
                <a:cs typeface="+mn-cs"/>
              </a:rPr>
              <a:t/>
            </a:r>
            <a:br>
              <a:rPr lang="en-US" altLang="zh-TW" sz="4400" b="0" dirty="0">
                <a:solidFill>
                  <a:srgbClr val="0070C0"/>
                </a:solidFill>
                <a:latin typeface="Arial" pitchFamily="34" charset="0"/>
                <a:cs typeface="+mn-cs"/>
              </a:rPr>
            </a:br>
            <a:endParaRPr lang="en-US" altLang="zh-TW" b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+mn-cs"/>
            </a:endParaRPr>
          </a:p>
        </p:txBody>
      </p:sp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5181600" y="5867424"/>
            <a:ext cx="3962400" cy="990600"/>
          </a:xfrm>
          <a:prstGeom prst="wedgeRectCallout">
            <a:avLst>
              <a:gd name="adj1" fmla="val 49798"/>
              <a:gd name="adj2" fmla="val 19967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2800" dirty="0"/>
              <a:t>I will not test you on </a:t>
            </a:r>
            <a:r>
              <a:rPr lang="en-US" altLang="zh-TW" sz="2800" dirty="0" smtClean="0"/>
              <a:t>these either. </a:t>
            </a:r>
            <a:r>
              <a:rPr lang="en-US" altLang="zh-TW" sz="2800" dirty="0"/>
              <a:t>But </a:t>
            </a:r>
            <a:r>
              <a:rPr lang="en-US" altLang="zh-TW" sz="2800" dirty="0" smtClean="0"/>
              <a:t>they are helpful.</a:t>
            </a:r>
            <a:endParaRPr lang="en-US" altLang="zh-TW" sz="2800" dirty="0"/>
          </a:p>
          <a:p>
            <a:endParaRPr lang="en-US" altLang="zh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1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152400" y="1600200"/>
            <a:ext cx="8763000" cy="5257800"/>
          </a:xfrm>
          <a:prstGeom prst="wedgeRectCallout">
            <a:avLst>
              <a:gd name="adj1" fmla="val 50260"/>
              <a:gd name="adj2" fmla="val 19967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2800" dirty="0" smtClean="0"/>
              <a:t>If you use </a:t>
            </a:r>
            <a:r>
              <a:rPr lang="en-US" altLang="zh-TW" sz="2800" dirty="0" err="1" smtClean="0"/>
              <a:t>emacs</a:t>
            </a:r>
            <a:r>
              <a:rPr lang="en-US" altLang="zh-TW" sz="2800" dirty="0" smtClean="0"/>
              <a:t>, you’ll find that it saves a backup version of your file with the same name, except for a “~” at the end. </a:t>
            </a:r>
          </a:p>
          <a:p>
            <a:r>
              <a:rPr lang="en-US" altLang="zh-TW" sz="2800" dirty="0" smtClean="0"/>
              <a:t>This can be useful if you accidentally delete something and want to restore the older version.</a:t>
            </a:r>
          </a:p>
          <a:p>
            <a:r>
              <a:rPr lang="en-US" altLang="zh-TW" sz="2800" dirty="0" smtClean="0"/>
              <a:t>Similarly, if </a:t>
            </a:r>
            <a:r>
              <a:rPr lang="en-US" altLang="zh-TW" sz="2800" dirty="0" err="1" smtClean="0"/>
              <a:t>emacs</a:t>
            </a:r>
            <a:r>
              <a:rPr lang="en-US" altLang="zh-TW" sz="2800" dirty="0" smtClean="0"/>
              <a:t> crashes, a file is created, with the same name, except for a “#” at the front. </a:t>
            </a:r>
          </a:p>
          <a:p>
            <a:r>
              <a:rPr lang="en-US" altLang="zh-TW" sz="2800" dirty="0" smtClean="0"/>
              <a:t>This file also might have information you want in it. </a:t>
            </a:r>
          </a:p>
          <a:p>
            <a:r>
              <a:rPr lang="en-US" altLang="zh-TW" sz="2800" dirty="0" smtClean="0"/>
              <a:t>So, to use one of these backup files, do this:</a:t>
            </a:r>
          </a:p>
          <a:p>
            <a:pPr marL="514350" indent="-514350">
              <a:buAutoNum type="arabicPeriod"/>
            </a:pPr>
            <a:r>
              <a:rPr lang="en-US" altLang="zh-TW" sz="2800" dirty="0" smtClean="0"/>
              <a:t>You “less” it and see if it has what you want. </a:t>
            </a:r>
          </a:p>
          <a:p>
            <a:pPr marL="514350" indent="-514350">
              <a:buAutoNum type="arabicPeriod"/>
            </a:pPr>
            <a:r>
              <a:rPr lang="en-US" altLang="zh-TW" sz="2800" dirty="0"/>
              <a:t>Y</a:t>
            </a:r>
            <a:r>
              <a:rPr lang="en-US" altLang="zh-TW" sz="2800" dirty="0" smtClean="0"/>
              <a:t>ou copy it to a new name -- don’t keep using it with the ~ or # symbol in the name (or it might get overwritten later by </a:t>
            </a:r>
            <a:r>
              <a:rPr lang="en-US" altLang="zh-TW" sz="2800" dirty="0" err="1" smtClean="0"/>
              <a:t>emacs’s</a:t>
            </a:r>
            <a:r>
              <a:rPr lang="en-US" altLang="zh-TW" sz="2800" dirty="0" smtClean="0"/>
              <a:t> backup system</a:t>
            </a:r>
            <a:r>
              <a:rPr lang="en-US" altLang="zh-TW" sz="2800" dirty="0"/>
              <a:t>.</a:t>
            </a:r>
            <a:r>
              <a:rPr lang="en-US" altLang="zh-TW" sz="2800" dirty="0" smtClean="0"/>
              <a:t>)</a:t>
            </a:r>
            <a:endParaRPr lang="en-US" altLang="zh-TW" sz="2800" dirty="0"/>
          </a:p>
          <a:p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51205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algn="ctr">
              <a:defRPr/>
            </a:pPr>
            <a:r>
              <a:rPr lang="en-US" altLang="zh-TW" sz="4400" b="0" dirty="0">
                <a:solidFill>
                  <a:srgbClr val="0070C0"/>
                </a:solidFill>
                <a:latin typeface="Arial" pitchFamily="34" charset="0"/>
                <a:cs typeface="+mn-cs"/>
              </a:rPr>
              <a:t>Some special keys that you can use </a:t>
            </a:r>
            <a:r>
              <a:rPr lang="en-US" altLang="zh-TW" sz="4400" b="0" dirty="0" smtClean="0">
                <a:solidFill>
                  <a:srgbClr val="0070C0"/>
                </a:solidFill>
                <a:latin typeface="Arial" pitchFamily="34" charset="0"/>
                <a:cs typeface="+mn-cs"/>
              </a:rPr>
              <a:t>in </a:t>
            </a:r>
            <a:r>
              <a:rPr lang="en-US" altLang="zh-TW" sz="4400" b="0" dirty="0" err="1" smtClean="0">
                <a:solidFill>
                  <a:srgbClr val="CC3300"/>
                </a:solidFill>
                <a:latin typeface="Arial" pitchFamily="34" charset="0"/>
                <a:cs typeface="+mn-cs"/>
              </a:rPr>
              <a:t>emacs</a:t>
            </a:r>
            <a:r>
              <a:rPr lang="en-US" altLang="zh-TW" sz="4400" b="0" dirty="0">
                <a:solidFill>
                  <a:srgbClr val="0070C0"/>
                </a:solidFill>
                <a:latin typeface="Arial" pitchFamily="34" charset="0"/>
                <a:cs typeface="+mn-cs"/>
              </a:rPr>
              <a:t/>
            </a:r>
            <a:br>
              <a:rPr lang="en-US" altLang="zh-TW" sz="4400" b="0" dirty="0">
                <a:solidFill>
                  <a:srgbClr val="0070C0"/>
                </a:solidFill>
                <a:latin typeface="Arial" pitchFamily="34" charset="0"/>
                <a:cs typeface="+mn-cs"/>
              </a:rPr>
            </a:br>
            <a:endParaRPr lang="en-US" altLang="zh-TW" b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27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25908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0033CC"/>
                </a:solidFill>
              </a:rPr>
              <a:t>You can also create your files under Windows, but then you will have to worry about a confusing difference between UNIX and Windows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4294967295"/>
          </p:nvPr>
        </p:nvSpPr>
        <p:spPr>
          <a:xfrm>
            <a:off x="0" y="2743200"/>
            <a:ext cx="9144000" cy="4114800"/>
          </a:xfrm>
        </p:spPr>
        <p:txBody>
          <a:bodyPr/>
          <a:lstStyle/>
          <a:p>
            <a:pPr eaLnBrk="1" hangingPunct="1"/>
            <a:r>
              <a:rPr lang="en-US" altLang="zh-TW" sz="2800" dirty="0" smtClean="0"/>
              <a:t>A Windows text file is formatted slightly differently than a UNIX text file. </a:t>
            </a:r>
          </a:p>
          <a:p>
            <a:pPr lvl="1" eaLnBrk="1" hangingPunct="1"/>
            <a:r>
              <a:rPr lang="en-US" altLang="zh-TW" sz="2400" dirty="0" smtClean="0"/>
              <a:t>UNIX place a ‘\n’ character at the end of each line</a:t>
            </a:r>
          </a:p>
          <a:p>
            <a:pPr lvl="1" eaLnBrk="1" hangingPunct="1"/>
            <a:r>
              <a:rPr lang="en-US" altLang="zh-TW" sz="2400" dirty="0" smtClean="0"/>
              <a:t>Windows places ‘\r’ </a:t>
            </a:r>
            <a:r>
              <a:rPr lang="en-US" altLang="zh-TW" sz="2400" i="1" dirty="0" smtClean="0"/>
              <a:t>and then </a:t>
            </a:r>
            <a:r>
              <a:rPr lang="en-US" altLang="zh-TW" sz="2400" dirty="0" smtClean="0"/>
              <a:t>‘\n’ at the end of each line</a:t>
            </a:r>
          </a:p>
          <a:p>
            <a:pPr lvl="1" eaLnBrk="1" hangingPunct="1"/>
            <a:r>
              <a:rPr lang="en-US" altLang="zh-TW" sz="2400" dirty="0" smtClean="0"/>
              <a:t>As usual, the UNIX format makes more sense, because you don’t need two characters to do the job of one.</a:t>
            </a:r>
          </a:p>
          <a:p>
            <a:pPr eaLnBrk="1" hangingPunct="1"/>
            <a:r>
              <a:rPr lang="en-US" altLang="zh-TW" sz="2800" dirty="0" smtClean="0"/>
              <a:t>This problem arises if you:</a:t>
            </a:r>
          </a:p>
          <a:p>
            <a:pPr lvl="1" eaLnBrk="1" hangingPunct="1"/>
            <a:r>
              <a:rPr lang="en-US" altLang="zh-TW" sz="2400" dirty="0" smtClean="0"/>
              <a:t>download a text file that is in Windows format</a:t>
            </a:r>
          </a:p>
          <a:p>
            <a:pPr lvl="1" eaLnBrk="1" hangingPunct="1"/>
            <a:r>
              <a:rPr lang="en-US" altLang="zh-TW" sz="2400" dirty="0" smtClean="0"/>
              <a:t>Or if you create the file in Windows, then save it into Cygwin</a:t>
            </a:r>
          </a:p>
          <a:p>
            <a:pPr eaLnBrk="1" hangingPunct="1"/>
            <a:endParaRPr lang="zh-TW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8001000" cy="3810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echo </a:t>
            </a:r>
            <a:r>
              <a:rPr lang="en-US" altLang="zh-TW" sz="2600" dirty="0" smtClean="0">
                <a:solidFill>
                  <a:schemeClr val="bg1"/>
                </a:solidFill>
                <a:latin typeface="High Tower Text" pitchFamily="18" charset="0"/>
              </a:rPr>
              <a:t>Hello </a:t>
            </a: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world</a:t>
            </a:r>
            <a:r>
              <a:rPr lang="en-US" altLang="zh-TW" sz="2600" dirty="0" smtClean="0">
                <a:solidFill>
                  <a:schemeClr val="bg1"/>
                </a:solidFill>
                <a:latin typeface="High Tower Text" pitchFamily="18" charset="0"/>
              </a:rPr>
              <a:t>!</a:t>
            </a:r>
            <a:endParaRPr lang="en-US" altLang="zh-TW" sz="26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000000"/>
              </a:solidFill>
              <a:latin typeface="High Tower Text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smtClean="0">
                <a:solidFill>
                  <a:srgbClr val="0033CC"/>
                </a:solidFill>
              </a:rPr>
              <a:t>echo</a:t>
            </a:r>
            <a:endParaRPr lang="en-US" altLang="zh-TW" b="0" kern="0" dirty="0" smtClean="0">
              <a:solidFill>
                <a:srgbClr val="0033CC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5334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endParaRPr lang="en-US" altLang="zh-TW" sz="26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endParaRPr lang="en-US" altLang="zh-TW" sz="26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  </a:t>
            </a:r>
            <a:endParaRPr lang="en-US" altLang="zh-TW" sz="26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000000"/>
              </a:solidFill>
              <a:latin typeface="High Tower Text" pitchFamily="18" charset="0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219200" y="2362200"/>
            <a:ext cx="4953000" cy="381000"/>
          </a:xfrm>
          <a:prstGeom prst="wedgeRoundRectCallout">
            <a:avLst>
              <a:gd name="adj1" fmla="val -35877"/>
              <a:gd name="adj2" fmla="val -168448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t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 smtClean="0">
                <a:solidFill>
                  <a:srgbClr val="000000"/>
                </a:solidFill>
              </a:rPr>
              <a:t>See how it “echoed” what I typed?</a:t>
            </a:r>
            <a:endParaRPr lang="en-US" altLang="zh-TW" sz="2400" dirty="0">
              <a:solidFill>
                <a:srgbClr val="000000"/>
              </a:solidFill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1219200" y="3048000"/>
            <a:ext cx="4953000" cy="381000"/>
          </a:xfrm>
          <a:prstGeom prst="wedgeRoundRectCallout">
            <a:avLst>
              <a:gd name="adj1" fmla="val -7075"/>
              <a:gd name="adj2" fmla="val -16299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 smtClean="0">
                <a:solidFill>
                  <a:srgbClr val="000000"/>
                </a:solidFill>
              </a:rPr>
              <a:t>But a better name would’ve been “print”</a:t>
            </a:r>
            <a:endParaRPr lang="en-US" altLang="zh-TW" sz="2400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505200" y="1225296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90600" y="1856232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90600" y="1225296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1828800" y="1905000"/>
            <a:ext cx="6408712" cy="3312368"/>
          </a:xfrm>
          <a:prstGeom prst="wedgeRoundRectCallout">
            <a:avLst>
              <a:gd name="adj1" fmla="val -65506"/>
              <a:gd name="adj2" fmla="val -6425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dirty="0"/>
              <a:t>Throughout this course, we will use the “%” symbol for the command-line prompt.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dirty="0"/>
              <a:t>Your actual command line prompt is </a:t>
            </a:r>
            <a:r>
              <a:rPr lang="en-US" altLang="zh-TW" sz="2800" dirty="0" smtClean="0"/>
              <a:t>different (it </a:t>
            </a:r>
            <a:r>
              <a:rPr lang="en-US" altLang="zh-TW" sz="2800" dirty="0"/>
              <a:t>might include your user </a:t>
            </a:r>
            <a:r>
              <a:rPr lang="en-US" altLang="zh-TW" sz="2800" dirty="0" smtClean="0"/>
              <a:t>name).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dirty="0" smtClean="0"/>
              <a:t> But </a:t>
            </a:r>
            <a:r>
              <a:rPr lang="en-US" altLang="zh-TW" sz="2800" dirty="0"/>
              <a:t>you </a:t>
            </a:r>
            <a:r>
              <a:rPr lang="en-US" altLang="zh-TW" sz="2800" dirty="0" smtClean="0"/>
              <a:t>can </a:t>
            </a:r>
            <a:r>
              <a:rPr lang="en-US" altLang="zh-TW" sz="2800" dirty="0"/>
              <a:t>change your prompt. </a:t>
            </a:r>
            <a:endParaRPr lang="en-US" altLang="zh-TW" sz="2800" dirty="0" smtClean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dirty="0" smtClean="0"/>
              <a:t>So some </a:t>
            </a:r>
            <a:r>
              <a:rPr lang="en-US" altLang="zh-TW" sz="2800" dirty="0"/>
              <a:t>people actually do have a “%” symbol as their prompt.</a:t>
            </a:r>
          </a:p>
        </p:txBody>
      </p:sp>
    </p:spTree>
    <p:extLst>
      <p:ext uri="{BB962C8B-B14F-4D97-AF65-F5344CB8AC3E}">
        <p14:creationId xmlns:p14="http://schemas.microsoft.com/office/powerpoint/2010/main" val="137946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1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2" grpId="0" animBg="1"/>
      <p:bldP spid="1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 smtClean="0">
                <a:solidFill>
                  <a:srgbClr val="0033CC"/>
                </a:solidFill>
              </a:rPr>
              <a:t>history</a:t>
            </a:r>
            <a:endParaRPr lang="en-US" altLang="zh-TW" sz="5400" b="1" dirty="0">
              <a:solidFill>
                <a:srgbClr val="0033CC"/>
              </a:solidFill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Lists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dirty="0" smtClean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of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commands you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typed.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728192" y="1685676"/>
            <a:ext cx="5364088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start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cd e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  ls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2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3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echo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Hello world!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40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081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 smtClean="0">
                <a:solidFill>
                  <a:srgbClr val="0033CC"/>
                </a:solidFill>
              </a:rPr>
              <a:t>history</a:t>
            </a:r>
            <a:endParaRPr lang="en-US" altLang="zh-TW" sz="5400" b="1" dirty="0">
              <a:solidFill>
                <a:srgbClr val="0033CC"/>
              </a:solidFill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Lists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dirty="0" smtClean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of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commands you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typed.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728192" y="1685676"/>
            <a:ext cx="5364088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start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cd e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  ls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2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3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echo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Hello world!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40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625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 smtClean="0">
                <a:solidFill>
                  <a:srgbClr val="0033CC"/>
                </a:solidFill>
              </a:rPr>
              <a:t>history</a:t>
            </a:r>
            <a:endParaRPr lang="en-US" altLang="zh-TW" sz="5400" b="1" dirty="0">
              <a:solidFill>
                <a:srgbClr val="0033CC"/>
              </a:solidFill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Lists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dirty="0" smtClean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of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commands you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typed.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728192" y="1685676"/>
            <a:ext cx="5364088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start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cd e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  ls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2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3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echo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Hello world!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f*</a:t>
            </a:r>
            <a:r>
              <a:rPr lang="en-US" altLang="zh-TW" sz="2400" b="0" spc="-170" dirty="0" smtClean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story </a:t>
            </a:r>
            <a:r>
              <a:rPr lang="en-US" altLang="zh-TW" sz="2400" b="0" spc="-17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&gt; </a:t>
            </a:r>
            <a:r>
              <a:rPr lang="en-US" altLang="zh-TW" sz="2400" b="0" spc="-170" dirty="0" err="1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hfile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40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783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 smtClean="0">
                <a:solidFill>
                  <a:srgbClr val="0033CC"/>
                </a:solidFill>
              </a:rPr>
              <a:t>history</a:t>
            </a:r>
            <a:endParaRPr lang="en-US" altLang="zh-TW" sz="5400" b="1" dirty="0">
              <a:solidFill>
                <a:srgbClr val="0033CC"/>
              </a:solidFill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Lists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dirty="0" smtClean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of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commands you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typed.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728192" y="1685676"/>
            <a:ext cx="5364088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start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cd e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  ls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2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3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echo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Hello world!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8  </a:t>
            </a: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40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42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 smtClean="0">
                <a:solidFill>
                  <a:srgbClr val="0033CC"/>
                </a:solidFill>
              </a:rPr>
              <a:t>history</a:t>
            </a:r>
            <a:endParaRPr lang="en-US" altLang="zh-TW" sz="5400" b="1" dirty="0">
              <a:solidFill>
                <a:srgbClr val="0033CC"/>
              </a:solidFill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Lists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dirty="0" smtClean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of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commands you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typed.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728192" y="1685676"/>
            <a:ext cx="5364088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cd e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  ls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2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3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echo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Hello world!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</a:t>
            </a: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home/Me/start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40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660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 smtClean="0">
                <a:solidFill>
                  <a:srgbClr val="0033CC"/>
                </a:solidFill>
              </a:rPr>
              <a:t>history</a:t>
            </a:r>
            <a:endParaRPr lang="en-US" altLang="zh-TW" sz="5400" b="1" dirty="0">
              <a:solidFill>
                <a:srgbClr val="0033CC"/>
              </a:solidFill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Lists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dirty="0" smtClean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of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commands you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typed.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728192" y="1685676"/>
            <a:ext cx="5364088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  ls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2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3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echo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Hello world!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/home/Me/start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40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708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 smtClean="0">
                <a:solidFill>
                  <a:srgbClr val="0033CC"/>
                </a:solidFill>
              </a:rPr>
              <a:t>history</a:t>
            </a:r>
            <a:endParaRPr lang="en-US" altLang="zh-TW" sz="5400" b="1" dirty="0">
              <a:solidFill>
                <a:srgbClr val="0033CC"/>
              </a:solidFill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Lists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dirty="0" smtClean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of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commands you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typed.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728192" y="1685676"/>
            <a:ext cx="5364088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  ls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2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3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echo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Hello world!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/home/Me/start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40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184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 smtClean="0">
                <a:solidFill>
                  <a:srgbClr val="0033CC"/>
                </a:solidFill>
              </a:rPr>
              <a:t>history</a:t>
            </a:r>
            <a:endParaRPr lang="en-US" altLang="zh-TW" sz="5400" b="1" dirty="0">
              <a:solidFill>
                <a:srgbClr val="0033CC"/>
              </a:solidFill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Lists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dirty="0" smtClean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of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commands you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typed.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728192" y="1685676"/>
            <a:ext cx="5364088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smtClean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  ls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2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3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echo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Hello world!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/home/Me/start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</a:t>
            </a:r>
            <a:r>
              <a:rPr lang="en-US" altLang="zh-TW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40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61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 smtClean="0">
                <a:solidFill>
                  <a:srgbClr val="0033CC"/>
                </a:solidFill>
              </a:rPr>
              <a:t>history</a:t>
            </a:r>
            <a:endParaRPr lang="en-US" altLang="zh-TW" sz="5400" b="1" dirty="0">
              <a:solidFill>
                <a:srgbClr val="0033CC"/>
              </a:solidFill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Lists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dirty="0" smtClean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of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commands you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typed.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728192" y="1685676"/>
            <a:ext cx="5364088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2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3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echo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Hello world!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/home/Me/start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e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40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177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 smtClean="0">
                <a:solidFill>
                  <a:srgbClr val="0033CC"/>
                </a:solidFill>
              </a:rPr>
              <a:t>history</a:t>
            </a:r>
            <a:endParaRPr lang="en-US" altLang="zh-TW" sz="5400" b="1" dirty="0">
              <a:solidFill>
                <a:srgbClr val="0033CC"/>
              </a:solidFill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Lists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dirty="0" smtClean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of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commands you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typed.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728192" y="1685676"/>
            <a:ext cx="5364088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3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echo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Hello world!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/home/Me/start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e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14  history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40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234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8001000" cy="3810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echo </a:t>
            </a: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Hello </a:t>
            </a: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world</a:t>
            </a: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!</a:t>
            </a:r>
            <a:endParaRPr lang="en-US" altLang="zh-TW" sz="26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Hello world!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dirty="0" smtClean="0">
                <a:solidFill>
                  <a:schemeClr val="bg1"/>
                </a:solidFill>
                <a:latin typeface="High Tower Text" pitchFamily="18" charset="0"/>
              </a:rPr>
              <a:t>echo If you type extra    spaces, you will not see them.</a:t>
            </a:r>
            <a:endParaRPr lang="en-US" altLang="zh-TW" sz="26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If you type </a:t>
            </a:r>
            <a:r>
              <a:rPr lang="en-US" altLang="zh-TW" sz="2600" dirty="0" smtClean="0">
                <a:solidFill>
                  <a:schemeClr val="bg1"/>
                </a:solidFill>
                <a:latin typeface="High Tower Text" pitchFamily="18" charset="0"/>
              </a:rPr>
              <a:t>extra </a:t>
            </a: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spaces, you will not see </a:t>
            </a:r>
            <a:r>
              <a:rPr lang="en-US" altLang="zh-TW" sz="2600" dirty="0" smtClean="0">
                <a:solidFill>
                  <a:schemeClr val="bg1"/>
                </a:solidFill>
                <a:latin typeface="High Tower Text" pitchFamily="18" charset="0"/>
              </a:rPr>
              <a:t>them.</a:t>
            </a:r>
            <a:endParaRPr lang="en-US" altLang="zh-TW" sz="26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latin typeface="Arial" charset="0"/>
              </a:rPr>
              <a:t>%</a:t>
            </a:r>
            <a:r>
              <a:rPr lang="en-US" altLang="zh-TW" sz="2600" dirty="0">
                <a:latin typeface="High Tower Text" pitchFamily="18" charset="0"/>
              </a:rPr>
              <a:t> </a:t>
            </a: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echo </a:t>
            </a:r>
            <a:r>
              <a:rPr lang="en-US" altLang="zh-TW" sz="2600" dirty="0" smtClean="0">
                <a:solidFill>
                  <a:srgbClr val="FFFF00"/>
                </a:solidFill>
                <a:latin typeface="High Tower Text" pitchFamily="18" charset="0"/>
              </a:rPr>
              <a:t>"</a:t>
            </a:r>
            <a:r>
              <a:rPr lang="en-US" altLang="zh-TW" sz="2600" dirty="0" smtClean="0">
                <a:solidFill>
                  <a:schemeClr val="bg1"/>
                </a:solidFill>
                <a:latin typeface="High Tower Text" pitchFamily="18" charset="0"/>
              </a:rPr>
              <a:t>Unless   you   use      quotes.</a:t>
            </a:r>
            <a:r>
              <a:rPr lang="en-US" altLang="zh-TW" sz="2600" dirty="0" smtClean="0">
                <a:solidFill>
                  <a:srgbClr val="FFFF00"/>
                </a:solidFill>
                <a:latin typeface="High Tower Text" pitchFamily="18" charset="0"/>
              </a:rPr>
              <a:t>"</a:t>
            </a:r>
            <a:endParaRPr lang="en-US" altLang="zh-TW" sz="2600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Unless   you   use      quotes</a:t>
            </a:r>
            <a:r>
              <a:rPr lang="en-US" altLang="zh-TW" sz="2600" dirty="0" smtClean="0">
                <a:solidFill>
                  <a:schemeClr val="bg1"/>
                </a:solidFill>
                <a:latin typeface="High Tower Text" pitchFamily="18" charset="0"/>
              </a:rPr>
              <a:t>.</a:t>
            </a:r>
            <a:endParaRPr lang="en-US" altLang="zh-TW" sz="26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 smtClean="0">
                <a:latin typeface="Arial" charset="0"/>
              </a:rPr>
              <a:t>%</a:t>
            </a:r>
            <a:r>
              <a:rPr lang="en-US" altLang="zh-TW" sz="2600" dirty="0" smtClean="0">
                <a:latin typeface="High Tower Text" pitchFamily="18" charset="0"/>
              </a:rPr>
              <a:t> </a:t>
            </a:r>
            <a:r>
              <a:rPr lang="en-US" altLang="zh-TW" sz="2600" dirty="0" smtClean="0">
                <a:solidFill>
                  <a:schemeClr val="bg1"/>
                </a:solidFill>
                <a:latin typeface="High Tower Text" pitchFamily="18" charset="0"/>
              </a:rPr>
              <a:t>echo </a:t>
            </a:r>
            <a:r>
              <a:rPr lang="en-US" altLang="zh-TW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 smtClean="0">
                <a:solidFill>
                  <a:srgbClr val="FFFF00"/>
                </a:solidFill>
                <a:latin typeface="High Tower Text" pitchFamily="18" charset="0"/>
              </a:rPr>
              <a:t>n</a:t>
            </a:r>
            <a:r>
              <a:rPr lang="en-US" altLang="zh-TW" sz="24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600" dirty="0" smtClean="0">
                <a:solidFill>
                  <a:schemeClr val="bg1"/>
                </a:solidFill>
                <a:latin typeface="High Tower Text" pitchFamily="18" charset="0"/>
              </a:rPr>
              <a:t>With </a:t>
            </a: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this flag, there is no newline</a:t>
            </a:r>
            <a:r>
              <a:rPr lang="en-US" altLang="zh-TW" sz="2600" dirty="0" smtClean="0">
                <a:solidFill>
                  <a:schemeClr val="bg1"/>
                </a:solidFill>
                <a:latin typeface="High Tower Text" pitchFamily="18" charset="0"/>
              </a:rPr>
              <a:t>.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With this flag, there is no newline</a:t>
            </a:r>
            <a:r>
              <a:rPr lang="en-US" altLang="zh-TW" sz="2600" dirty="0" smtClean="0">
                <a:solidFill>
                  <a:schemeClr val="bg1"/>
                </a:solidFill>
                <a:latin typeface="High Tower Text" pitchFamily="18" charset="0"/>
              </a:rPr>
              <a:t>. </a:t>
            </a: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400" dirty="0" smtClean="0">
                <a:solidFill>
                  <a:schemeClr val="bg1"/>
                </a:solidFill>
                <a:latin typeface="Arial" charset="0"/>
              </a:rPr>
              <a:t> </a:t>
            </a:r>
            <a:endParaRPr lang="en-US" altLang="zh-TW" sz="26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000000"/>
              </a:solidFill>
              <a:latin typeface="High Tower Text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smtClean="0">
                <a:solidFill>
                  <a:srgbClr val="0033CC"/>
                </a:solidFill>
              </a:rPr>
              <a:t>echo</a:t>
            </a:r>
            <a:endParaRPr lang="en-US" altLang="zh-TW" b="0" kern="0" dirty="0" smtClean="0">
              <a:solidFill>
                <a:srgbClr val="0033CC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808428" y="3434964"/>
            <a:ext cx="8382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echo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5334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endParaRPr lang="en-US" altLang="zh-TW" sz="26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endParaRPr lang="en-US" altLang="zh-TW" sz="26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 </a:t>
            </a:r>
            <a:endParaRPr lang="en-US" altLang="zh-TW" sz="26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endParaRPr lang="en-US" altLang="zh-TW" sz="26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 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 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endParaRPr lang="en-US" altLang="zh-TW" sz="26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000000"/>
              </a:solidFill>
              <a:latin typeface="High Tower Text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990600" y="4059936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90600" y="2487168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867400" y="3441233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90600" y="3132941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14364" y="3441233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40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 smtClean="0">
                <a:solidFill>
                  <a:srgbClr val="0033CC"/>
                </a:solidFill>
              </a:rPr>
              <a:t>history</a:t>
            </a:r>
            <a:endParaRPr lang="en-US" altLang="zh-TW" sz="5400" b="1" dirty="0">
              <a:solidFill>
                <a:srgbClr val="0033CC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 smtClean="0">
                <a:solidFill>
                  <a:srgbClr val="0033CC"/>
                </a:solidFill>
              </a:rPr>
              <a:t>!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728192" y="1685676"/>
            <a:ext cx="5364088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3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echo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Hello world!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/home/Me/start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e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14  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!11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40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172510" y="6497090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727960" y="6417226"/>
            <a:ext cx="294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524000" y="1524000"/>
            <a:ext cx="57912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Lists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dirty="0" smtClean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of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commands you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typed.</a:t>
            </a:r>
            <a:endParaRPr lang="en-US" altLang="zh-TW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819400" y="6481978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5240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175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b="0" kern="0" dirty="0" smtClean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kern="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!</a:t>
            </a:r>
            <a:r>
              <a:rPr lang="en-US" altLang="zh-TW" sz="2800" b="0" kern="0" dirty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dirty="0" smtClean="0">
                <a:solidFill>
                  <a:srgbClr val="FF0000"/>
                </a:solidFill>
                <a:latin typeface="Times New Roman" pitchFamily="18" charset="0"/>
              </a:rPr>
              <a:t>command is a way to rerun an old command,</a:t>
            </a:r>
          </a:p>
          <a:p>
            <a:pPr marL="0" indent="0" eaLnBrk="1" hangingPunct="1">
              <a:lnSpc>
                <a:spcPct val="85000"/>
              </a:lnSpc>
              <a:buFontTx/>
              <a:buNone/>
            </a:pPr>
            <a:r>
              <a:rPr lang="en-US" altLang="zh-TW" b="0" kern="0" dirty="0" smtClean="0">
                <a:solidFill>
                  <a:srgbClr val="FF0000"/>
                </a:solidFill>
                <a:latin typeface="Times New Roman" pitchFamily="18" charset="0"/>
              </a:rPr>
              <a:t>based on its history number.</a:t>
            </a:r>
            <a:endParaRPr lang="en-US" altLang="zh-TW" b="0" kern="0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18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/>
      <p:bldP spid="12" grpId="0"/>
      <p:bldP spid="46083" grpId="0" build="p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728192" y="1685676"/>
            <a:ext cx="5364088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/home/Me/start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e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14  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!11</a:t>
            </a:r>
          </a:p>
          <a:p>
            <a:pPr>
              <a:lnSpc>
                <a:spcPct val="93000"/>
              </a:lnSpc>
            </a:pP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40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 smtClean="0">
                <a:solidFill>
                  <a:srgbClr val="0033CC"/>
                </a:solidFill>
              </a:rPr>
              <a:t>!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524000" y="1524000"/>
            <a:ext cx="57912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175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b="0" kern="0" smtClean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kern="0" smtClean="0">
                <a:solidFill>
                  <a:srgbClr val="FF0000"/>
                </a:solidFill>
                <a:latin typeface="Garamond" panose="02020404030301010803" pitchFamily="18" charset="0"/>
              </a:rPr>
              <a:t>!</a:t>
            </a:r>
            <a:r>
              <a:rPr lang="en-US" altLang="zh-TW" sz="2800" b="0" kern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smtClean="0">
                <a:solidFill>
                  <a:srgbClr val="FF0000"/>
                </a:solidFill>
                <a:latin typeface="Times New Roman" pitchFamily="18" charset="0"/>
              </a:rPr>
              <a:t>command is a way to rerun an old command,</a:t>
            </a:r>
          </a:p>
          <a:p>
            <a:pPr marL="0" indent="0" eaLnBrk="1" hangingPunct="1">
              <a:lnSpc>
                <a:spcPct val="85000"/>
              </a:lnSpc>
              <a:buFontTx/>
              <a:buNone/>
            </a:pPr>
            <a:r>
              <a:rPr lang="en-US" altLang="zh-TW" b="0" kern="0" smtClean="0">
                <a:solidFill>
                  <a:srgbClr val="FF0000"/>
                </a:solidFill>
                <a:latin typeface="Times New Roman" pitchFamily="18" charset="0"/>
              </a:rPr>
              <a:t>based on its history number.</a:t>
            </a:r>
            <a:endParaRPr lang="en-US" altLang="zh-TW" b="0" kern="0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5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728192" y="1685676"/>
            <a:ext cx="5364088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/home/Me/start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e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14  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!11</a:t>
            </a:r>
          </a:p>
          <a:p>
            <a:pPr>
              <a:lnSpc>
                <a:spcPct val="93000"/>
              </a:lnSpc>
            </a:pP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240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 smtClean="0">
                <a:solidFill>
                  <a:srgbClr val="0033CC"/>
                </a:solidFill>
              </a:rPr>
              <a:t>!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524000" y="1524000"/>
            <a:ext cx="57912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175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b="0" kern="0" smtClean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kern="0" smtClean="0">
                <a:solidFill>
                  <a:srgbClr val="FF0000"/>
                </a:solidFill>
                <a:latin typeface="Garamond" panose="02020404030301010803" pitchFamily="18" charset="0"/>
              </a:rPr>
              <a:t>!</a:t>
            </a:r>
            <a:r>
              <a:rPr lang="en-US" altLang="zh-TW" sz="2800" b="0" kern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smtClean="0">
                <a:solidFill>
                  <a:srgbClr val="FF0000"/>
                </a:solidFill>
                <a:latin typeface="Times New Roman" pitchFamily="18" charset="0"/>
              </a:rPr>
              <a:t>command is a way to rerun an old command,</a:t>
            </a:r>
          </a:p>
          <a:p>
            <a:pPr marL="0" indent="0" eaLnBrk="1" hangingPunct="1">
              <a:lnSpc>
                <a:spcPct val="85000"/>
              </a:lnSpc>
              <a:buFontTx/>
              <a:buNone/>
            </a:pPr>
            <a:r>
              <a:rPr lang="en-US" altLang="zh-TW" b="0" kern="0" smtClean="0">
                <a:solidFill>
                  <a:srgbClr val="FF0000"/>
                </a:solidFill>
                <a:latin typeface="Times New Roman" pitchFamily="18" charset="0"/>
              </a:rPr>
              <a:t>based on its history number.</a:t>
            </a:r>
            <a:endParaRPr lang="en-US" altLang="zh-TW" b="0" kern="0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17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728192" y="1685676"/>
            <a:ext cx="5364088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/home/Me/start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e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14  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!11</a:t>
            </a:r>
          </a:p>
          <a:p>
            <a:pPr>
              <a:lnSpc>
                <a:spcPct val="93000"/>
              </a:lnSpc>
            </a:pP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!p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40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172510" y="6497090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183294" y="5785207"/>
            <a:ext cx="4953000" cy="1066800"/>
          </a:xfrm>
          <a:prstGeom prst="wedgeRoundRectCallout">
            <a:avLst>
              <a:gd name="adj1" fmla="val -79637"/>
              <a:gd name="adj2" fmla="val 2994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 smtClean="0">
                <a:solidFill>
                  <a:srgbClr val="000000"/>
                </a:solidFill>
              </a:rPr>
              <a:t>You can also do it by using starting letters, rather than a number.</a:t>
            </a:r>
            <a:endParaRPr lang="en-US" altLang="zh-TW" sz="2800" b="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27960" y="6417226"/>
            <a:ext cx="294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667000" y="6481978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 smtClean="0">
                <a:solidFill>
                  <a:srgbClr val="0033CC"/>
                </a:solidFill>
              </a:rPr>
              <a:t>!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524000" y="1524000"/>
            <a:ext cx="57912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175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b="0" kern="0" smtClean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kern="0" smtClean="0">
                <a:solidFill>
                  <a:srgbClr val="FF0000"/>
                </a:solidFill>
                <a:latin typeface="Garamond" panose="02020404030301010803" pitchFamily="18" charset="0"/>
              </a:rPr>
              <a:t>!</a:t>
            </a:r>
            <a:r>
              <a:rPr lang="en-US" altLang="zh-TW" sz="2800" b="0" kern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smtClean="0">
                <a:solidFill>
                  <a:srgbClr val="FF0000"/>
                </a:solidFill>
                <a:latin typeface="Times New Roman" pitchFamily="18" charset="0"/>
              </a:rPr>
              <a:t>command is a way to rerun an old command,</a:t>
            </a:r>
          </a:p>
          <a:p>
            <a:pPr marL="0" indent="0" eaLnBrk="1" hangingPunct="1">
              <a:lnSpc>
                <a:spcPct val="85000"/>
              </a:lnSpc>
              <a:buFontTx/>
              <a:buNone/>
            </a:pPr>
            <a:r>
              <a:rPr lang="en-US" altLang="zh-TW" b="0" kern="0" smtClean="0">
                <a:solidFill>
                  <a:srgbClr val="FF0000"/>
                </a:solidFill>
                <a:latin typeface="Times New Roman" pitchFamily="18" charset="0"/>
              </a:rPr>
              <a:t>based on its history number.</a:t>
            </a:r>
            <a:endParaRPr lang="en-US" altLang="zh-TW" b="0" kern="0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59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728192" y="1685676"/>
            <a:ext cx="5364088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/home/Me/start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e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14  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!11</a:t>
            </a:r>
          </a:p>
          <a:p>
            <a:pPr>
              <a:lnSpc>
                <a:spcPct val="93000"/>
              </a:lnSpc>
            </a:pP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!p</a:t>
            </a:r>
          </a:p>
          <a:p>
            <a:pPr>
              <a:lnSpc>
                <a:spcPct val="93000"/>
              </a:lnSpc>
            </a:pP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40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 smtClean="0">
                <a:solidFill>
                  <a:srgbClr val="0033CC"/>
                </a:solidFill>
              </a:rPr>
              <a:t>!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524000" y="1524000"/>
            <a:ext cx="57912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175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b="0" kern="0" smtClean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kern="0" smtClean="0">
                <a:solidFill>
                  <a:srgbClr val="FF0000"/>
                </a:solidFill>
                <a:latin typeface="Garamond" panose="02020404030301010803" pitchFamily="18" charset="0"/>
              </a:rPr>
              <a:t>!</a:t>
            </a:r>
            <a:r>
              <a:rPr lang="en-US" altLang="zh-TW" sz="2800" b="0" kern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smtClean="0">
                <a:solidFill>
                  <a:srgbClr val="FF0000"/>
                </a:solidFill>
                <a:latin typeface="Times New Roman" pitchFamily="18" charset="0"/>
              </a:rPr>
              <a:t>command is a way to rerun an old command,</a:t>
            </a:r>
          </a:p>
          <a:p>
            <a:pPr marL="0" indent="0" eaLnBrk="1" hangingPunct="1">
              <a:lnSpc>
                <a:spcPct val="85000"/>
              </a:lnSpc>
              <a:buFontTx/>
              <a:buNone/>
            </a:pPr>
            <a:r>
              <a:rPr lang="en-US" altLang="zh-TW" b="0" kern="0" smtClean="0">
                <a:solidFill>
                  <a:srgbClr val="FF0000"/>
                </a:solidFill>
                <a:latin typeface="Times New Roman" pitchFamily="18" charset="0"/>
              </a:rPr>
              <a:t>based on its history number.</a:t>
            </a:r>
            <a:endParaRPr lang="en-US" altLang="zh-TW" b="0" kern="0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42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728192" y="1685676"/>
            <a:ext cx="5364088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/home/Me/start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e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14  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!11</a:t>
            </a:r>
          </a:p>
          <a:p>
            <a:pPr>
              <a:lnSpc>
                <a:spcPct val="93000"/>
              </a:lnSpc>
            </a:pP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!p</a:t>
            </a:r>
          </a:p>
          <a:p>
            <a:pPr>
              <a:lnSpc>
                <a:spcPct val="93000"/>
              </a:lnSpc>
            </a:pP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home/Me/start/e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40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 smtClean="0">
                <a:solidFill>
                  <a:srgbClr val="0033CC"/>
                </a:solidFill>
              </a:rPr>
              <a:t>!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524000" y="1524000"/>
            <a:ext cx="57912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175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b="0" kern="0" smtClean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kern="0" smtClean="0">
                <a:solidFill>
                  <a:srgbClr val="FF0000"/>
                </a:solidFill>
                <a:latin typeface="Garamond" panose="02020404030301010803" pitchFamily="18" charset="0"/>
              </a:rPr>
              <a:t>!</a:t>
            </a:r>
            <a:r>
              <a:rPr lang="en-US" altLang="zh-TW" sz="2800" b="0" kern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smtClean="0">
                <a:solidFill>
                  <a:srgbClr val="FF0000"/>
                </a:solidFill>
                <a:latin typeface="Times New Roman" pitchFamily="18" charset="0"/>
              </a:rPr>
              <a:t>command is a way to rerun an old command,</a:t>
            </a:r>
          </a:p>
          <a:p>
            <a:pPr marL="0" indent="0" eaLnBrk="1" hangingPunct="1">
              <a:lnSpc>
                <a:spcPct val="85000"/>
              </a:lnSpc>
              <a:buFontTx/>
              <a:buNone/>
            </a:pPr>
            <a:r>
              <a:rPr lang="en-US" altLang="zh-TW" b="0" kern="0" smtClean="0">
                <a:solidFill>
                  <a:srgbClr val="FF0000"/>
                </a:solidFill>
                <a:latin typeface="Times New Roman" pitchFamily="18" charset="0"/>
              </a:rPr>
              <a:t>based on its history number.</a:t>
            </a:r>
            <a:endParaRPr lang="en-US" altLang="zh-TW" b="0" kern="0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90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728192" y="1685676"/>
            <a:ext cx="5364088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/home/Me/start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e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14  </a:t>
            </a:r>
            <a:r>
              <a:rPr lang="en-US" altLang="zh-TW" sz="2400" b="0" spc="-17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!11</a:t>
            </a:r>
          </a:p>
          <a:p>
            <a:pPr>
              <a:lnSpc>
                <a:spcPct val="93000"/>
              </a:lnSpc>
            </a:pP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!p</a:t>
            </a:r>
          </a:p>
          <a:p>
            <a:pPr>
              <a:lnSpc>
                <a:spcPct val="93000"/>
              </a:lnSpc>
            </a:pP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home/Me/start/e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40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 smtClean="0">
                <a:solidFill>
                  <a:srgbClr val="0033CC"/>
                </a:solidFill>
              </a:rPr>
              <a:t>!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524000" y="1524000"/>
            <a:ext cx="57912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175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b="0" kern="0" smtClean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kern="0" smtClean="0">
                <a:solidFill>
                  <a:srgbClr val="FF0000"/>
                </a:solidFill>
                <a:latin typeface="Garamond" panose="02020404030301010803" pitchFamily="18" charset="0"/>
              </a:rPr>
              <a:t>!</a:t>
            </a:r>
            <a:r>
              <a:rPr lang="en-US" altLang="zh-TW" sz="2800" b="0" kern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smtClean="0">
                <a:solidFill>
                  <a:srgbClr val="FF0000"/>
                </a:solidFill>
                <a:latin typeface="Times New Roman" pitchFamily="18" charset="0"/>
              </a:rPr>
              <a:t>command is a way to rerun an old command,</a:t>
            </a:r>
          </a:p>
          <a:p>
            <a:pPr marL="0" indent="0" eaLnBrk="1" hangingPunct="1">
              <a:lnSpc>
                <a:spcPct val="85000"/>
              </a:lnSpc>
              <a:buFontTx/>
              <a:buNone/>
            </a:pPr>
            <a:r>
              <a:rPr lang="en-US" altLang="zh-TW" b="0" kern="0" smtClean="0">
                <a:solidFill>
                  <a:srgbClr val="FF0000"/>
                </a:solidFill>
                <a:latin typeface="Times New Roman" pitchFamily="18" charset="0"/>
              </a:rPr>
              <a:t>based on its history number.</a:t>
            </a:r>
            <a:endParaRPr lang="en-US" altLang="zh-TW" b="0" kern="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172510" y="6497090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727960" y="6417226"/>
            <a:ext cx="294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3733800" y="2590800"/>
            <a:ext cx="5181600" cy="1981200"/>
          </a:xfrm>
          <a:prstGeom prst="wedgeRoundRectCallout">
            <a:avLst>
              <a:gd name="adj1" fmla="val -33292"/>
              <a:gd name="adj2" fmla="val -13799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 smtClean="0">
                <a:solidFill>
                  <a:srgbClr val="000000"/>
                </a:solidFill>
              </a:rPr>
              <a:t>Although you</a:t>
            </a:r>
            <a:r>
              <a:rPr lang="en-US" altLang="zh-TW" sz="2800" b="0" i="1" dirty="0" smtClean="0">
                <a:solidFill>
                  <a:srgbClr val="000000"/>
                </a:solidFill>
              </a:rPr>
              <a:t> can </a:t>
            </a:r>
            <a:r>
              <a:rPr lang="en-US" altLang="zh-TW" sz="2800" b="0" dirty="0" smtClean="0">
                <a:solidFill>
                  <a:srgbClr val="000000"/>
                </a:solidFill>
              </a:rPr>
              <a:t>run commands this way, it is </a:t>
            </a:r>
            <a:r>
              <a:rPr lang="en-US" altLang="zh-TW" sz="2800" b="0" dirty="0" smtClean="0">
                <a:solidFill>
                  <a:srgbClr val="FF0000"/>
                </a:solidFill>
              </a:rPr>
              <a:t>very dangerous</a:t>
            </a:r>
            <a:r>
              <a:rPr lang="en-US" altLang="zh-TW" sz="2800" b="0" dirty="0" smtClean="0">
                <a:solidFill>
                  <a:srgbClr val="000000"/>
                </a:solidFill>
              </a:rPr>
              <a:t>, because you might type the wrong number and end up erasing files, etc.  </a:t>
            </a:r>
            <a:endParaRPr lang="en-US" altLang="zh-TW" sz="2800" b="0" dirty="0">
              <a:solidFill>
                <a:srgbClr val="000000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3810000" y="5029200"/>
            <a:ext cx="4114800" cy="1447800"/>
          </a:xfrm>
          <a:prstGeom prst="wedgeRoundRectCallout">
            <a:avLst>
              <a:gd name="adj1" fmla="val 1518"/>
              <a:gd name="adj2" fmla="val -15137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 smtClean="0">
                <a:solidFill>
                  <a:srgbClr val="000000"/>
                </a:solidFill>
              </a:rPr>
              <a:t>The better way is to use the ‘</a:t>
            </a:r>
            <a:r>
              <a:rPr lang="en-US" altLang="zh-TW" sz="2800" dirty="0" smtClean="0">
                <a:solidFill>
                  <a:srgbClr val="000000"/>
                </a:solidFill>
              </a:rPr>
              <a:t>up arrow</a:t>
            </a:r>
            <a:r>
              <a:rPr lang="en-US" altLang="zh-TW" sz="2800" b="0" dirty="0" smtClean="0">
                <a:solidFill>
                  <a:srgbClr val="000000"/>
                </a:solidFill>
              </a:rPr>
              <a:t>’ button to scroll through previous commands.</a:t>
            </a:r>
            <a:endParaRPr lang="en-US" altLang="zh-TW" sz="28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51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/>
          </p:nvPr>
        </p:nvGraphicFramePr>
        <p:xfrm>
          <a:off x="107504" y="1143000"/>
          <a:ext cx="9036496" cy="5490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04256"/>
                <a:gridCol w="6732240"/>
              </a:tblGrid>
              <a:tr h="6530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echo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spc="-100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(-n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Print text back to the screen </a:t>
                      </a:r>
                      <a:b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(-n suppresses \n )</a:t>
                      </a:r>
                    </a:p>
                  </a:txBody>
                  <a:tcPr marB="0" horzOverflow="overflow"/>
                </a:tc>
              </a:tr>
              <a:tr h="942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wc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lwc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Word count. </a:t>
                      </a:r>
                      <a:b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(Also counts lines and bytes.)</a:t>
                      </a:r>
                    </a:p>
                  </a:txBody>
                  <a:tcPr marB="0" horzOverflow="overflow"/>
                </a:tc>
              </a:tr>
              <a:tr h="9273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cut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cfd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</a:t>
                      </a:r>
                      <a:b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--complement)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Cut columns or fields from lines of a file</a:t>
                      </a:r>
                    </a:p>
                  </a:txBody>
                  <a:tcPr marB="0" horzOverflow="overflow"/>
                </a:tc>
              </a:tr>
              <a:tr h="5158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alias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Create a command shortcut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607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basename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Extract the directory name from a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path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history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Lists the history of commands you typed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1676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!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Rerun earlier commands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33CC"/>
                </a:solidFill>
              </a:rPr>
              <a:t>Miscellaneous Commands</a:t>
            </a:r>
          </a:p>
        </p:txBody>
      </p:sp>
    </p:spTree>
    <p:extLst>
      <p:ext uri="{BB962C8B-B14F-4D97-AF65-F5344CB8AC3E}">
        <p14:creationId xmlns:p14="http://schemas.microsoft.com/office/powerpoint/2010/main" val="1092018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  <a:endParaRPr lang="en-US" altLang="en-US" dirty="0" smtClean="0">
              <a:solidFill>
                <a:srgbClr val="0033CC"/>
              </a:solidFill>
            </a:endParaRP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440424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/>
                <a:gridCol w="7010400"/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</a:t>
                      </a:r>
                      <a:r>
                        <a:rPr kumimoji="1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xargs</a:t>
                      </a:r>
                      <a:endParaRPr kumimoji="1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BBAB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778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pc="-100" dirty="0" smtClean="0">
                <a:solidFill>
                  <a:srgbClr val="0033CC"/>
                </a:solidFill>
              </a:rPr>
              <a:t>If cat has no </a:t>
            </a:r>
            <a:r>
              <a:rPr lang="en-US" altLang="zh-TW" spc="-100" dirty="0" err="1" smtClean="0">
                <a:solidFill>
                  <a:srgbClr val="0033CC"/>
                </a:solidFill>
              </a:rPr>
              <a:t>arg</a:t>
            </a:r>
            <a:r>
              <a:rPr lang="en-US" altLang="zh-TW" spc="-100" dirty="0" smtClean="0">
                <a:solidFill>
                  <a:srgbClr val="0033CC"/>
                </a:solidFill>
              </a:rPr>
              <a:t>, it uses the keyboard</a:t>
            </a:r>
            <a:endParaRPr lang="en-US" altLang="zh-TW" sz="4800" spc="-100" dirty="0" smtClean="0">
              <a:solidFill>
                <a:srgbClr val="0033CC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60198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cat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CherryPie.txt</a:t>
            </a:r>
            <a:endParaRPr lang="en-US" altLang="zh-TW" sz="280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cups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frozen 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tart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cherries</a:t>
            </a:r>
            <a:endParaRPr lang="en-US" altLang="zh-TW" sz="280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to </a:t>
            </a: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dirty="0" smtClean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dirty="0" smtClean="0">
                <a:solidFill>
                  <a:srgbClr val="FFFFFF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dirty="0" smtClean="0">
                <a:solidFill>
                  <a:srgbClr val="FFFFFF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cups 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granulated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sugar</a:t>
            </a:r>
            <a:endParaRPr lang="en-US" altLang="zh-TW" sz="280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tablespoons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cornstarch</a:t>
            </a:r>
            <a:endParaRPr lang="en-US" altLang="zh-TW" sz="280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pie crust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latin typeface="Arial Narrow" panose="020B0606020202030204" pitchFamily="34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cat </a:t>
            </a:r>
            <a:r>
              <a:rPr lang="en-US" altLang="zh-TW" sz="2800" dirty="0" smtClean="0">
                <a:solidFill>
                  <a:srgbClr val="FFFFFF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n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What should I type?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       </a:t>
            </a:r>
            <a:r>
              <a:rPr lang="en-US" altLang="zh-TW" sz="2400" dirty="0" smtClean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 What should I type?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Hey, why did it print what I typed?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solidFill>
                  <a:srgbClr val="FFFFFF"/>
                </a:solidFill>
                <a:latin typeface="Bodoni MT" panose="02070603080606020203" pitchFamily="18" charset="0"/>
              </a:rPr>
              <a:t>        2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Hey, Why did it print what I typed?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How to stop it?</a:t>
            </a:r>
            <a:endParaRPr lang="en-US" altLang="zh-TW" sz="2800" dirty="0" smtClean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lvl="0" eaLnBrk="1" hangingPunct="1">
              <a:lnSpc>
                <a:spcPct val="75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 smtClean="0">
                <a:solidFill>
                  <a:srgbClr val="FFFFFF"/>
                </a:solidFill>
                <a:latin typeface="Bodoni MT" panose="02070603080606020203" pitchFamily="18" charset="0"/>
              </a:rPr>
              <a:t>        3  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How to stop it?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By pressing Ctrl</a:t>
            </a:r>
            <a:r>
              <a:rPr lang="en-US" altLang="zh-TW" sz="2800" dirty="0" smtClean="0">
                <a:solidFill>
                  <a:srgbClr val="FFFFFF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C.</a:t>
            </a:r>
          </a:p>
          <a:p>
            <a:pPr lvl="0" eaLnBrk="1" hangingPunct="1">
              <a:lnSpc>
                <a:spcPct val="75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cat </a:t>
            </a:r>
            <a:r>
              <a:rPr lang="en-US" altLang="zh-TW" sz="2800" dirty="0">
                <a:solidFill>
                  <a:srgbClr val="FFFFFF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n &lt; </a:t>
            </a:r>
            <a:r>
              <a:rPr lang="en-US" altLang="zh-TW" sz="28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CherryPie.txt</a:t>
            </a:r>
            <a:endParaRPr lang="en-US" altLang="zh-TW" sz="280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lvl="0" eaLnBrk="1" hangingPunct="1">
              <a:lnSpc>
                <a:spcPct val="75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        1   4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cups </a:t>
            </a:r>
            <a:r>
              <a:rPr lang="en-US" altLang="zh-TW" sz="28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frozen 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tart cherries</a:t>
            </a:r>
          </a:p>
          <a:p>
            <a:pPr lvl="0" eaLnBrk="1" hangingPunct="1">
              <a:lnSpc>
                <a:spcPct val="75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        2   1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dirty="0">
                <a:solidFill>
                  <a:srgbClr val="FFFFFF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dirty="0">
                <a:solidFill>
                  <a:srgbClr val="FFFFFF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5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        3   4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tablespoons cornstarch</a:t>
            </a:r>
          </a:p>
          <a:p>
            <a:pPr lvl="0" eaLnBrk="1" hangingPunct="1">
              <a:lnSpc>
                <a:spcPct val="75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        4   1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pie crust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dirty="0">
              <a:latin typeface="High Tower Text" panose="02040502050506030303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762000"/>
            <a:ext cx="6858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18288" rIns="45720" bIns="1828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 smtClean="0">
                <a:solidFill>
                  <a:srgbClr val="FFFFFF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 smtClean="0">
                <a:solidFill>
                  <a:srgbClr val="FFFFFF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 smtClean="0">
                <a:solidFill>
                  <a:srgbClr val="FFFFFF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 smtClean="0">
                <a:solidFill>
                  <a:srgbClr val="FFFFFF"/>
                </a:solidFill>
                <a:latin typeface="Arial Narrow" panose="020B0606020202030204" pitchFamily="34" charset="0"/>
              </a:rPr>
              <a:t>%</a:t>
            </a: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3328416" y="460248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381000" y="460248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276600" y="780592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641855" y="780592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1524000" y="239268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641855" y="239268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3429000" y="269748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381000" y="269748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5705856" y="3328416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81000" y="3328416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2715768" y="3968496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381000" y="3968496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931920" y="4928616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641855" y="650748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>
            <a:off x="641855" y="4928616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2819400" y="1524000"/>
            <a:ext cx="6027712" cy="3048000"/>
          </a:xfrm>
          <a:prstGeom prst="wedgeRoundRectCallout">
            <a:avLst>
              <a:gd name="adj1" fmla="val -63128"/>
              <a:gd name="adj2" fmla="val -6302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zh-TW" sz="2800" spc="-20" dirty="0" smtClean="0"/>
              <a:t>As we learned last week, a cat command</a:t>
            </a:r>
            <a:r>
              <a:rPr lang="en-US" altLang="zh-TW" sz="2800" dirty="0" smtClean="0"/>
              <a:t> can be given one or more arguments. These arguments are the names of the f</a:t>
            </a:r>
            <a:r>
              <a:rPr lang="en-US" altLang="zh-TW" sz="2800" spc="-20" dirty="0" smtClean="0"/>
              <a:t>iles you want to display. (The command 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>is called cat because the output display will concatenate these files together).</a:t>
            </a:r>
            <a:endParaRPr lang="en-US" altLang="zh-TW" sz="2800" dirty="0"/>
          </a:p>
        </p:txBody>
      </p:sp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2209800" y="2590800"/>
            <a:ext cx="6172200" cy="762000"/>
          </a:xfrm>
          <a:prstGeom prst="wedgeRoundRectCallout">
            <a:avLst>
              <a:gd name="adj1" fmla="val -59671"/>
              <a:gd name="adj2" fmla="val -5769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zh-TW" sz="2800" spc="-20" dirty="0" smtClean="0"/>
              <a:t>But what happens if no</a:t>
            </a:r>
            <a:r>
              <a:rPr lang="en-US" altLang="zh-TW" sz="2800" dirty="0" smtClean="0"/>
              <a:t> argument is given?</a:t>
            </a:r>
            <a:endParaRPr lang="en-US" altLang="zh-TW" sz="2800" dirty="0"/>
          </a:p>
        </p:txBody>
      </p:sp>
      <p:sp>
        <p:nvSpPr>
          <p:cNvPr id="34" name="AutoShape 5"/>
          <p:cNvSpPr>
            <a:spLocks noChangeArrowheads="1"/>
          </p:cNvSpPr>
          <p:nvPr/>
        </p:nvSpPr>
        <p:spPr bwMode="auto">
          <a:xfrm>
            <a:off x="1066800" y="3048000"/>
            <a:ext cx="5867400" cy="1524000"/>
          </a:xfrm>
          <a:prstGeom prst="wedgeRoundRectCallout">
            <a:avLst>
              <a:gd name="adj1" fmla="val -59671"/>
              <a:gd name="adj2" fmla="val -5769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zh-TW" sz="2800" spc="-20" dirty="0"/>
              <a:t>W</a:t>
            </a:r>
            <a:r>
              <a:rPr lang="en-US" altLang="zh-TW" sz="2800" spc="-20" dirty="0" smtClean="0"/>
              <a:t>hat happens is: it takes its input from the keyboard. So it is now waiting for us to give it some keyboard input.</a:t>
            </a:r>
            <a:endParaRPr lang="en-US" altLang="zh-TW" sz="2800" dirty="0"/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2133600" y="5257800"/>
            <a:ext cx="7010400" cy="1600200"/>
          </a:xfrm>
          <a:prstGeom prst="wedgeRoundRectCallout">
            <a:avLst>
              <a:gd name="adj1" fmla="val -56483"/>
              <a:gd name="adj2" fmla="val -5515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spc="-20" dirty="0" smtClean="0"/>
              <a:t>This is a redirect. You use it to trick a command into getting its keyboard input from a file. </a:t>
            </a:r>
            <a:br>
              <a:rPr lang="en-US" altLang="zh-TW" sz="2800" spc="-20" dirty="0" smtClean="0"/>
            </a:br>
            <a:r>
              <a:rPr lang="en-US" altLang="zh-TW" sz="2800" spc="-20" dirty="0" smtClean="0"/>
              <a:t>(That is: the cat command will think you have typed its input, but it actually comes from a file.)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313939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1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1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1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"/>
                            </p:stCondLst>
                            <p:childTnLst>
                              <p:par>
                                <p:cTn id="11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701"/>
                            </p:stCondLst>
                            <p:childTnLst>
                              <p:par>
                                <p:cTn id="1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01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601"/>
                            </p:stCondLst>
                            <p:childTnLst>
                              <p:par>
                                <p:cTn id="1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901"/>
                            </p:stCondLst>
                            <p:childTnLst>
                              <p:par>
                                <p:cTn id="2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50"/>
                            </p:stCondLst>
                            <p:childTnLst>
                              <p:par>
                                <p:cTn id="22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50"/>
                            </p:stCondLst>
                            <p:childTnLst>
                              <p:par>
                                <p:cTn id="23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000"/>
                            </p:stCondLst>
                            <p:childTnLst>
                              <p:par>
                                <p:cTn id="2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500"/>
                            </p:stCondLst>
                            <p:childTnLst>
                              <p:par>
                                <p:cTn id="2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500"/>
                            </p:stCondLst>
                            <p:childTnLst>
                              <p:par>
                                <p:cTn id="24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8001000" cy="3810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smtClean="0">
                <a:solidFill>
                  <a:srgbClr val="000000"/>
                </a:solidFill>
                <a:latin typeface="Arial" charset="0"/>
              </a:rPr>
              <a:t>%</a:t>
            </a:r>
            <a:r>
              <a:rPr lang="en-US" altLang="zh-TW" sz="2800" dirty="0" smtClean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cat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Hello world!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Arial" charset="0"/>
              </a:rPr>
              <a:t>%</a:t>
            </a:r>
            <a:r>
              <a:rPr lang="en-US" altLang="zh-TW" sz="2800" dirty="0" smtClean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wc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1  2 13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 smtClean="0">
                <a:solidFill>
                  <a:srgbClr val="000000"/>
                </a:solidFill>
                <a:latin typeface="Arial" charset="0"/>
              </a:rPr>
              <a:t>%</a:t>
            </a:r>
            <a:endParaRPr lang="en-US" altLang="zh-TW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800" dirty="0">
              <a:solidFill>
                <a:srgbClr val="000000"/>
              </a:solidFill>
              <a:latin typeface="High Tower Text" pitchFamily="18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smtClean="0">
                <a:solidFill>
                  <a:srgbClr val="0033CC"/>
                </a:solidFill>
              </a:rPr>
              <a:t>wc</a:t>
            </a:r>
            <a:endParaRPr lang="en-US" altLang="zh-TW" b="0" kern="0" dirty="0" smtClean="0">
              <a:solidFill>
                <a:srgbClr val="0033CC"/>
              </a:solidFill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609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>
            <a:off x="228600" y="2926422"/>
            <a:ext cx="838200" cy="381000"/>
          </a:xfrm>
          <a:prstGeom prst="wedgeRoundRectCallout">
            <a:avLst>
              <a:gd name="adj1" fmla="val 18631"/>
              <a:gd name="adj2" fmla="val -16608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 smtClean="0">
                <a:solidFill>
                  <a:srgbClr val="000000"/>
                </a:solidFill>
              </a:rPr>
              <a:t>1 line</a:t>
            </a:r>
            <a:endParaRPr lang="en-US" altLang="zh-TW" sz="2400" dirty="0">
              <a:solidFill>
                <a:srgbClr val="000000"/>
              </a:solidFill>
            </a:endParaRPr>
          </a:p>
        </p:txBody>
      </p:sp>
      <p:sp>
        <p:nvSpPr>
          <p:cNvPr id="19" name="AutoShape 6"/>
          <p:cNvSpPr>
            <a:spLocks noChangeArrowheads="1"/>
          </p:cNvSpPr>
          <p:nvPr/>
        </p:nvSpPr>
        <p:spPr bwMode="auto">
          <a:xfrm>
            <a:off x="1066800" y="2926422"/>
            <a:ext cx="990600" cy="381000"/>
          </a:xfrm>
          <a:prstGeom prst="wedgeRoundRectCallout">
            <a:avLst>
              <a:gd name="adj1" fmla="val -38413"/>
              <a:gd name="adj2" fmla="val -16724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 smtClean="0">
                <a:solidFill>
                  <a:srgbClr val="000000"/>
                </a:solidFill>
              </a:rPr>
              <a:t>2 words</a:t>
            </a:r>
            <a:endParaRPr lang="en-US" altLang="zh-TW" sz="2400" dirty="0">
              <a:solidFill>
                <a:srgbClr val="000000"/>
              </a:solidFill>
            </a:endParaRP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2057400" y="2926422"/>
            <a:ext cx="1676400" cy="381000"/>
          </a:xfrm>
          <a:prstGeom prst="wedgeRoundRectCallout">
            <a:avLst>
              <a:gd name="adj1" fmla="val -74148"/>
              <a:gd name="adj2" fmla="val -178801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 smtClean="0">
                <a:solidFill>
                  <a:srgbClr val="000000"/>
                </a:solidFill>
              </a:rPr>
              <a:t>13 characters</a:t>
            </a:r>
            <a:endParaRPr lang="en-US" altLang="zh-TW" sz="2400" dirty="0">
              <a:solidFill>
                <a:srgbClr val="000000"/>
              </a:solidFill>
            </a:endParaRP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3733800" y="2926422"/>
            <a:ext cx="1219200" cy="381000"/>
          </a:xfrm>
          <a:prstGeom prst="wedgeRoundRectCallout">
            <a:avLst>
              <a:gd name="adj1" fmla="val -148076"/>
              <a:gd name="adj2" fmla="val -175720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 smtClean="0">
                <a:solidFill>
                  <a:srgbClr val="000000"/>
                </a:solidFill>
              </a:rPr>
              <a:t>filename</a:t>
            </a:r>
            <a:endParaRPr lang="en-US" altLang="zh-TW" sz="2400" dirty="0">
              <a:solidFill>
                <a:srgbClr val="000000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990600" y="2615184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90600" y="1929384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90600" y="1243584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1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1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1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60198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latin typeface="Arial Narrow" panose="020B0606020202030204" pitchFamily="34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c CherryPie.txt</a:t>
            </a:r>
            <a:endParaRPr lang="en-US" altLang="zh-TW" sz="2800" dirty="0" smtClean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1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98</a:t>
            </a:r>
            <a:r>
              <a:rPr lang="en-US" altLang="zh-TW" sz="2800" spc="1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CherryPie.txt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c &lt; CherryPie.txt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98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endParaRPr lang="en-US" altLang="zh-TW" sz="280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&lt; CherryPie.txt</a:t>
            </a:r>
            <a:endParaRPr lang="en-US" altLang="zh-TW" sz="280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marL="0" lvl="0" indent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100" dirty="0">
                <a:solidFill>
                  <a:schemeClr val="bg1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1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1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18</a:t>
            </a:r>
            <a:r>
              <a:rPr lang="en-US" altLang="zh-TW" sz="2800" spc="1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1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98</a:t>
            </a:r>
            <a:endParaRPr lang="en-US" altLang="zh-TW" sz="2800" spc="10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paste CherryPie.txt</a:t>
            </a:r>
            <a:endParaRPr lang="en-US" altLang="zh-TW" sz="2400" dirty="0">
              <a:solidFill>
                <a:srgbClr val="FFFFFF"/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spc="-1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cups 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frozen tart cherries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tablespoons cornstarch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pie crust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latin typeface="Arial Narrow" panose="020B0606020202030204" pitchFamily="34" charset="0"/>
              </a:rPr>
              <a:t>%</a:t>
            </a:r>
            <a:r>
              <a:rPr lang="en-US" altLang="zh-TW" sz="28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 paste </a:t>
            </a:r>
            <a:r>
              <a:rPr lang="en-US" altLang="zh-TW" sz="2800" dirty="0">
                <a:solidFill>
                  <a:schemeClr val="bg1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d, </a:t>
            </a:r>
            <a:r>
              <a:rPr lang="en-US" altLang="zh-TW" sz="28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CherryPie.txt </a:t>
            </a:r>
            <a:r>
              <a:rPr lang="en-US" altLang="zh-TW" sz="2800" dirty="0">
                <a:solidFill>
                  <a:schemeClr val="bg1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 &lt; CherryPie.txt</a:t>
            </a:r>
            <a:endParaRPr lang="en-US" altLang="zh-TW" sz="240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cups </a:t>
            </a:r>
            <a:r>
              <a:rPr lang="en-US" altLang="zh-TW" sz="2800" spc="-1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frozen 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tart </a:t>
            </a:r>
            <a:r>
              <a:rPr lang="en-US" altLang="zh-TW" sz="2800" spc="-1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cherries,</a:t>
            </a:r>
            <a:r>
              <a:rPr lang="en-US" altLang="zh-TW" sz="2400" spc="-100" dirty="0" smtClean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cups frozen tart cherries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cups granulated </a:t>
            </a:r>
            <a:r>
              <a:rPr lang="en-US" altLang="zh-TW" sz="2800" spc="-1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sugar,</a:t>
            </a:r>
            <a:r>
              <a:rPr lang="en-US" altLang="zh-TW" sz="2400" spc="-100" dirty="0" smtClean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to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tablespoons </a:t>
            </a:r>
            <a:r>
              <a:rPr lang="en-US" altLang="zh-TW" sz="2800" spc="-1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cornstarch,</a:t>
            </a:r>
            <a:r>
              <a:rPr lang="en-US" altLang="zh-TW" sz="2400" spc="-100" dirty="0" smtClean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tablespoons cornstarch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pie </a:t>
            </a:r>
            <a:r>
              <a:rPr lang="en-US" altLang="zh-TW" sz="2800" spc="-1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crust,</a:t>
            </a:r>
            <a:r>
              <a:rPr lang="en-US" altLang="zh-TW" sz="2400" spc="-100" dirty="0" smtClean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pie crust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 smtClean="0">
                <a:latin typeface="Arial Narrow" panose="020B0606020202030204" pitchFamily="34" charset="0"/>
              </a:rPr>
              <a:t>%</a:t>
            </a:r>
            <a:endParaRPr lang="en-US" altLang="zh-TW" sz="2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pc="-100" dirty="0" smtClean="0">
                <a:solidFill>
                  <a:srgbClr val="0033CC"/>
                </a:solidFill>
              </a:rPr>
              <a:t>Redirection Can Affect Commands</a:t>
            </a:r>
            <a:endParaRPr lang="en-US" altLang="zh-TW" sz="4800" spc="-100" dirty="0" smtClean="0">
              <a:solidFill>
                <a:srgbClr val="0033CC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3886200" y="1362456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641855" y="1362456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3505200" y="196596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641855" y="196596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3611880" y="2569464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640080" y="2569464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6675120" y="4087368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637032" y="4087368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3657600" y="758952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641855" y="758952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04800" y="762000"/>
            <a:ext cx="457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18288" rIns="45720" bIns="1828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 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spc="1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 smtClean="0">
                <a:solidFill>
                  <a:srgbClr val="FFFFFF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  </a:t>
            </a:r>
            <a:endParaRPr lang="en-US" altLang="zh-TW" sz="2400" b="0" kern="0" dirty="0" smtClean="0">
              <a:solidFill>
                <a:srgbClr val="FFFFFF"/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  </a:t>
            </a:r>
            <a:endParaRPr lang="en-US" altLang="zh-TW" sz="2400" b="0" kern="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b="0" kern="0" dirty="0" smtClean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 smtClean="0">
                <a:solidFill>
                  <a:srgbClr val="FFFFFF"/>
                </a:solidFill>
                <a:latin typeface="Arial Narrow" panose="020B0606020202030204" pitchFamily="34" charset="0"/>
              </a:rPr>
              <a:t>%</a:t>
            </a:r>
            <a:endParaRPr lang="en-US" altLang="zh-TW" sz="2800" b="0" kern="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5" name="AutoShape 5"/>
          <p:cNvSpPr>
            <a:spLocks noChangeArrowheads="1"/>
          </p:cNvSpPr>
          <p:nvPr/>
        </p:nvSpPr>
        <p:spPr bwMode="auto">
          <a:xfrm>
            <a:off x="2819400" y="1447800"/>
            <a:ext cx="6027712" cy="1143000"/>
          </a:xfrm>
          <a:prstGeom prst="wedgeRoundRectCallout">
            <a:avLst>
              <a:gd name="adj1" fmla="val -63128"/>
              <a:gd name="adj2" fmla="val -6302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zh-TW" sz="2800" spc="-20" dirty="0" smtClean="0"/>
              <a:t>Notice that </a:t>
            </a:r>
            <a:r>
              <a:rPr lang="en-US" altLang="zh-TW" sz="2800" spc="-20" dirty="0" err="1" smtClean="0"/>
              <a:t>wc</a:t>
            </a:r>
            <a:r>
              <a:rPr lang="en-US" altLang="zh-TW" sz="2800" spc="-20" dirty="0" smtClean="0"/>
              <a:t> prints not only the number of characters, but also the file name.</a:t>
            </a:r>
            <a:endParaRPr lang="en-US" altLang="zh-TW" sz="2800" dirty="0"/>
          </a:p>
        </p:txBody>
      </p:sp>
      <p:sp>
        <p:nvSpPr>
          <p:cNvPr id="26" name="AutoShape 5"/>
          <p:cNvSpPr>
            <a:spLocks noChangeArrowheads="1"/>
          </p:cNvSpPr>
          <p:nvPr/>
        </p:nvSpPr>
        <p:spPr bwMode="auto">
          <a:xfrm>
            <a:off x="1600200" y="2209800"/>
            <a:ext cx="6400800" cy="2514600"/>
          </a:xfrm>
          <a:prstGeom prst="wedgeRoundRectCallout">
            <a:avLst>
              <a:gd name="adj1" fmla="val -64681"/>
              <a:gd name="adj2" fmla="val -6276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 anchor="ctr" anchorCtr="0"/>
          <a:lstStyle/>
          <a:p>
            <a:pPr marL="112713">
              <a:lnSpc>
                <a:spcPct val="105000"/>
              </a:lnSpc>
              <a:spcAft>
                <a:spcPts val="0"/>
              </a:spcAft>
            </a:pPr>
            <a:r>
              <a:rPr lang="en-US" altLang="zh-TW" sz="2800" spc="-20" dirty="0" smtClean="0"/>
              <a:t>When input is redirected to </a:t>
            </a:r>
            <a:r>
              <a:rPr lang="en-US" altLang="zh-TW" sz="2800" spc="-20" dirty="0" err="1" smtClean="0"/>
              <a:t>wc</a:t>
            </a:r>
            <a:r>
              <a:rPr lang="en-US" altLang="zh-TW" sz="2800" spc="-20" dirty="0" smtClean="0"/>
              <a:t>, it will think </a:t>
            </a:r>
            <a:r>
              <a:rPr lang="en-US" altLang="zh-TW" sz="2800" spc="80" dirty="0"/>
              <a:t>t</a:t>
            </a:r>
            <a:r>
              <a:rPr lang="en-US" altLang="zh-TW" sz="2800" spc="-20" dirty="0" smtClean="0"/>
              <a:t>he</a:t>
            </a:r>
            <a:r>
              <a:rPr lang="en-US" altLang="zh-TW" sz="1600" spc="-20" dirty="0" smtClean="0"/>
              <a:t>  </a:t>
            </a:r>
            <a:r>
              <a:rPr lang="en-US" altLang="zh-TW" sz="2800" spc="50" dirty="0"/>
              <a:t>i</a:t>
            </a:r>
            <a:r>
              <a:rPr lang="en-US" altLang="zh-TW" sz="2800" spc="-20" dirty="0"/>
              <a:t>np</a:t>
            </a:r>
            <a:r>
              <a:rPr lang="en-US" altLang="zh-TW" sz="2800" spc="60" dirty="0"/>
              <a:t>u</a:t>
            </a:r>
            <a:r>
              <a:rPr lang="en-US" altLang="zh-TW" sz="2800" spc="-20" dirty="0"/>
              <a:t>t</a:t>
            </a:r>
            <a:r>
              <a:rPr lang="en-US" altLang="zh-TW" sz="1600" spc="-20" dirty="0"/>
              <a:t> </a:t>
            </a:r>
            <a:r>
              <a:rPr lang="en-US" altLang="zh-TW" sz="1600" spc="-20" dirty="0" smtClean="0"/>
              <a:t> </a:t>
            </a:r>
            <a:r>
              <a:rPr lang="en-US" altLang="zh-TW" sz="2800" spc="-20" dirty="0" smtClean="0"/>
              <a:t>w</a:t>
            </a:r>
            <a:r>
              <a:rPr lang="en-US" altLang="zh-TW" sz="2800" dirty="0" smtClean="0"/>
              <a:t>a</a:t>
            </a:r>
            <a:r>
              <a:rPr lang="en-US" altLang="zh-TW" sz="2800" spc="-20" dirty="0" smtClean="0"/>
              <a:t>s</a:t>
            </a:r>
            <a:r>
              <a:rPr lang="en-US" altLang="zh-TW" sz="1600" spc="-20" dirty="0" smtClean="0"/>
              <a:t>  </a:t>
            </a:r>
            <a:r>
              <a:rPr lang="en-US" altLang="zh-TW" sz="2800" spc="80" dirty="0" smtClean="0"/>
              <a:t>t</a:t>
            </a:r>
            <a:r>
              <a:rPr lang="en-US" altLang="zh-TW" sz="2800" spc="-20" dirty="0" smtClean="0"/>
              <a:t>he</a:t>
            </a:r>
            <a:r>
              <a:rPr lang="en-US" altLang="zh-TW" sz="1600" spc="-20" dirty="0" smtClean="0"/>
              <a:t>  </a:t>
            </a:r>
            <a:r>
              <a:rPr lang="en-US" altLang="zh-TW" sz="2800" spc="-20" dirty="0" smtClean="0"/>
              <a:t>keybo</a:t>
            </a:r>
            <a:r>
              <a:rPr lang="en-US" altLang="zh-TW" sz="2800" dirty="0" smtClean="0"/>
              <a:t>ar</a:t>
            </a:r>
            <a:r>
              <a:rPr lang="en-US" altLang="zh-TW" sz="2800" spc="-20" dirty="0" smtClean="0"/>
              <a:t>d.</a:t>
            </a:r>
            <a:r>
              <a:rPr lang="en-US" altLang="zh-TW" sz="2000" spc="-20" dirty="0" smtClean="0"/>
              <a:t>  </a:t>
            </a:r>
            <a:r>
              <a:rPr lang="en-US" altLang="zh-TW" sz="2800" spc="-20" dirty="0" smtClean="0"/>
              <a:t>So </a:t>
            </a:r>
            <a:r>
              <a:rPr lang="en-US" altLang="zh-TW" sz="2800" spc="80" dirty="0" smtClean="0"/>
              <a:t>i</a:t>
            </a:r>
            <a:r>
              <a:rPr lang="en-US" altLang="zh-TW" sz="2800" spc="-20" dirty="0" smtClean="0"/>
              <a:t>t</a:t>
            </a:r>
            <a:r>
              <a:rPr lang="en-US" altLang="zh-TW" spc="-20" dirty="0" smtClean="0"/>
              <a:t>  </a:t>
            </a:r>
            <a:r>
              <a:rPr lang="en-US" altLang="zh-TW" sz="2800" spc="-20" dirty="0" smtClean="0"/>
              <a:t>won</a:t>
            </a:r>
            <a:r>
              <a:rPr lang="en-US" altLang="zh-TW" sz="2800" spc="80" dirty="0" smtClean="0"/>
              <a:t>'</a:t>
            </a:r>
            <a:r>
              <a:rPr lang="en-US" altLang="zh-TW" sz="2800" spc="-20" dirty="0" smtClean="0"/>
              <a:t>t </a:t>
            </a:r>
            <a:br>
              <a:rPr lang="en-US" altLang="zh-TW" sz="2800" spc="-20" dirty="0" smtClean="0"/>
            </a:br>
            <a:r>
              <a:rPr lang="en-US" altLang="zh-TW" sz="2800" spc="-20" dirty="0" smtClean="0"/>
              <a:t>know</a:t>
            </a:r>
            <a:r>
              <a:rPr lang="en-US" altLang="zh-TW" sz="1600" spc="-20" dirty="0" smtClean="0"/>
              <a:t>  </a:t>
            </a:r>
            <a:r>
              <a:rPr lang="en-US" altLang="zh-TW" sz="2800" spc="80" dirty="0"/>
              <a:t>t</a:t>
            </a:r>
            <a:r>
              <a:rPr lang="en-US" altLang="zh-TW" sz="2800" spc="-20" dirty="0" smtClean="0"/>
              <a:t>he</a:t>
            </a:r>
            <a:r>
              <a:rPr lang="en-US" altLang="zh-TW" sz="1600" spc="-20" dirty="0" smtClean="0"/>
              <a:t>  </a:t>
            </a:r>
            <a:r>
              <a:rPr lang="en-US" altLang="zh-TW" sz="2800" spc="80" dirty="0" smtClean="0"/>
              <a:t>f</a:t>
            </a:r>
            <a:r>
              <a:rPr lang="en-US" altLang="zh-TW" sz="2800" spc="-20" dirty="0" smtClean="0"/>
              <a:t>ile's</a:t>
            </a:r>
            <a:r>
              <a:rPr lang="en-US" altLang="zh-TW" sz="1600" spc="-20" dirty="0" smtClean="0"/>
              <a:t>  </a:t>
            </a:r>
            <a:r>
              <a:rPr lang="en-US" altLang="zh-TW" sz="2800" spc="-20" dirty="0" smtClean="0"/>
              <a:t>name</a:t>
            </a:r>
            <a:r>
              <a:rPr lang="en-US" altLang="zh-TW" sz="1600" spc="-20" dirty="0" smtClean="0"/>
              <a:t>  </a:t>
            </a:r>
            <a:r>
              <a:rPr lang="en-US" altLang="zh-TW" sz="2800" spc="-20" dirty="0" smtClean="0"/>
              <a:t>and</a:t>
            </a:r>
            <a:r>
              <a:rPr lang="en-US" altLang="zh-TW" sz="1600" spc="-20" dirty="0" smtClean="0"/>
              <a:t>  </a:t>
            </a:r>
            <a:r>
              <a:rPr lang="en-US" altLang="zh-TW" sz="2800" spc="80" dirty="0" smtClean="0"/>
              <a:t>i</a:t>
            </a:r>
            <a:r>
              <a:rPr lang="en-US" altLang="zh-TW" sz="2800" spc="-20" dirty="0" smtClean="0"/>
              <a:t>t</a:t>
            </a:r>
            <a:r>
              <a:rPr lang="en-US" altLang="zh-TW" sz="1600" spc="-20" dirty="0" smtClean="0"/>
              <a:t>  </a:t>
            </a:r>
            <a:r>
              <a:rPr lang="en-US" altLang="zh-TW" sz="2800" spc="-20" dirty="0" smtClean="0"/>
              <a:t>wo</a:t>
            </a:r>
            <a:r>
              <a:rPr lang="en-US" altLang="zh-TW" sz="2800" spc="-40" dirty="0" smtClean="0"/>
              <a:t>n</a:t>
            </a:r>
            <a:r>
              <a:rPr lang="en-US" altLang="zh-TW" sz="2800" spc="70" dirty="0" smtClean="0"/>
              <a:t>'</a:t>
            </a:r>
            <a:r>
              <a:rPr lang="en-US" altLang="zh-TW" sz="2800" dirty="0" smtClean="0"/>
              <a:t>t</a:t>
            </a:r>
            <a:r>
              <a:rPr lang="en-US" altLang="zh-TW" sz="1600" dirty="0" smtClean="0"/>
              <a:t>  </a:t>
            </a:r>
            <a:r>
              <a:rPr lang="en-US" altLang="zh-TW" sz="2800" dirty="0" smtClean="0"/>
              <a:t>p</a:t>
            </a:r>
            <a:r>
              <a:rPr lang="en-US" altLang="zh-TW" sz="2800" spc="60" dirty="0" smtClean="0"/>
              <a:t>r</a:t>
            </a:r>
            <a:r>
              <a:rPr lang="en-US" altLang="zh-TW" sz="2800" dirty="0" smtClean="0"/>
              <a:t>int</a:t>
            </a:r>
            <a:r>
              <a:rPr lang="en-US" altLang="zh-TW" sz="1600" dirty="0" smtClean="0"/>
              <a:t>  </a:t>
            </a:r>
            <a:r>
              <a:rPr lang="en-US" altLang="zh-TW" sz="2800" spc="80" dirty="0" smtClean="0"/>
              <a:t>it</a:t>
            </a:r>
            <a:r>
              <a:rPr lang="en-US" altLang="zh-TW" sz="2800" spc="-20" dirty="0" smtClean="0"/>
              <a:t>. </a:t>
            </a:r>
            <a:br>
              <a:rPr lang="en-US" altLang="zh-TW" sz="2800" spc="-20" dirty="0" smtClean="0"/>
            </a:br>
            <a:r>
              <a:rPr lang="en-US" altLang="zh-TW" sz="2800" spc="-40" dirty="0" smtClean="0"/>
              <a:t>Note: This is a useful trick to know, as there are situations that require just the number.</a:t>
            </a:r>
            <a:endParaRPr lang="en-US" altLang="zh-TW" sz="2800" spc="-40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2971800" y="3962400"/>
            <a:ext cx="5562600" cy="1143000"/>
          </a:xfrm>
          <a:prstGeom prst="wedgeRoundRectCallout">
            <a:avLst>
              <a:gd name="adj1" fmla="val -63128"/>
              <a:gd name="adj2" fmla="val -6302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zh-TW" sz="2800" spc="-20" dirty="0" smtClean="0"/>
              <a:t>As you see, paste with one argument acts just like cat.</a:t>
            </a:r>
            <a:endParaRPr lang="en-US" altLang="zh-TW" sz="2800" dirty="0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4702097" y="4430751"/>
            <a:ext cx="3733800" cy="1219200"/>
          </a:xfrm>
          <a:prstGeom prst="wedgeRoundRectCallout">
            <a:avLst>
              <a:gd name="adj1" fmla="val -63128"/>
              <a:gd name="adj2" fmla="val -6302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spc="-20" dirty="0" smtClean="0"/>
              <a:t>The "-" indicates that this column's data comes from redirection.</a:t>
            </a:r>
            <a:endParaRPr lang="en-US" altLang="zh-TW" sz="2800" dirty="0"/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641855" y="559308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40894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1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01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601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801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5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5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5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50"/>
                            </p:stCondLst>
                            <p:childTnLst>
                              <p:par>
                                <p:cTn id="14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601"/>
                            </p:stCondLst>
                            <p:childTnLst>
                              <p:par>
                                <p:cTn id="1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5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750"/>
                            </p:stCondLst>
                            <p:childTnLst>
                              <p:par>
                                <p:cTn id="19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000"/>
                            </p:stCondLst>
                            <p:childTnLst>
                              <p:par>
                                <p:cTn id="20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pc="-100" dirty="0" smtClean="0">
                <a:solidFill>
                  <a:srgbClr val="0033CC"/>
                </a:solidFill>
              </a:rPr>
              <a:t>Redirection Can Affect Commands</a:t>
            </a:r>
            <a:endParaRPr lang="en-US" altLang="zh-TW" sz="4800" spc="-100" dirty="0" smtClean="0">
              <a:solidFill>
                <a:srgbClr val="0033CC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60198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latin typeface="Arial Narrow" panose="020B0606020202030204" pitchFamily="34" charset="0"/>
              </a:rPr>
              <a:t>%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 CherryPie.txt</a:t>
            </a:r>
            <a:endParaRPr lang="en-US" altLang="zh-TW" sz="2800" dirty="0" smtClean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100" dirty="0" smtClean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98</a:t>
            </a:r>
            <a:r>
              <a:rPr lang="en-US" altLang="zh-TW" sz="2800" spc="1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CherryPie.txt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 &lt; CherryPie.txt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98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&lt; CherryPie.txt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marL="0" lvl="0" indent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100" dirty="0" smtClean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18</a:t>
            </a:r>
            <a:r>
              <a:rPr lang="en-US" altLang="zh-TW" sz="2800" spc="1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100" dirty="0" smtClean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98</a:t>
            </a:r>
            <a:endParaRPr lang="en-US" altLang="zh-TW" sz="2800" spc="10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paste CherryPie.txt</a:t>
            </a:r>
            <a:endParaRPr lang="en-US" altLang="zh-TW" sz="240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spc="-1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cups 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frozen tart cherries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tablespoons cornstarch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pie crust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latin typeface="Arial Narrow" panose="020B0606020202030204" pitchFamily="34" charset="0"/>
              </a:rPr>
              <a:t>%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paste 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d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, </a:t>
            </a:r>
            <a:r>
              <a:rPr lang="en-US" altLang="zh-TW" sz="2800" dirty="0" smtClean="0">
                <a:solidFill>
                  <a:srgbClr val="FF33CC"/>
                </a:solidFill>
                <a:latin typeface="High Tower Text" panose="02040502050506030303" pitchFamily="18" charset="0"/>
              </a:rPr>
              <a:t>CherryPie.txt</a:t>
            </a:r>
            <a:r>
              <a:rPr lang="en-US" altLang="zh-TW" sz="28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rgbClr val="FFFF00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&lt;</a:t>
            </a:r>
            <a:r>
              <a:rPr lang="en-US" altLang="zh-TW" sz="28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smtClean="0">
                <a:solidFill>
                  <a:srgbClr val="FFFF00"/>
                </a:solidFill>
                <a:latin typeface="High Tower Text" panose="02040502050506030303" pitchFamily="18" charset="0"/>
              </a:rPr>
              <a:t>CherryPie.txt</a:t>
            </a:r>
            <a:endParaRPr lang="en-US" altLang="zh-TW" sz="2400" dirty="0" smtClean="0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33CC"/>
                </a:solidFill>
                <a:latin typeface="High Tower Text" panose="02040502050506030303" pitchFamily="18" charset="0"/>
              </a:rPr>
              <a:t> cups </a:t>
            </a:r>
            <a:r>
              <a:rPr lang="en-US" altLang="zh-TW" sz="2800" spc="-100" dirty="0" smtClean="0">
                <a:solidFill>
                  <a:srgbClr val="FF33CC"/>
                </a:solidFill>
                <a:latin typeface="High Tower Text" panose="02040502050506030303" pitchFamily="18" charset="0"/>
              </a:rPr>
              <a:t>frozen </a:t>
            </a:r>
            <a:r>
              <a:rPr lang="en-US" altLang="zh-TW" sz="2800" spc="-100" dirty="0">
                <a:solidFill>
                  <a:srgbClr val="FF33CC"/>
                </a:solidFill>
                <a:latin typeface="High Tower Text" panose="02040502050506030303" pitchFamily="18" charset="0"/>
              </a:rPr>
              <a:t>tart </a:t>
            </a:r>
            <a:r>
              <a:rPr lang="en-US" altLang="zh-TW" sz="2800" spc="-100" dirty="0" smtClean="0">
                <a:solidFill>
                  <a:srgbClr val="FF33CC"/>
                </a:solidFill>
                <a:latin typeface="High Tower Text" panose="02040502050506030303" pitchFamily="18" charset="0"/>
              </a:rPr>
              <a:t>cherries</a:t>
            </a:r>
            <a:r>
              <a:rPr lang="en-US" altLang="zh-TW" sz="2800" spc="-1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,</a:t>
            </a:r>
            <a:r>
              <a:rPr lang="en-US" altLang="zh-TW" sz="2400" spc="-100" dirty="0" smtClean="0">
                <a:solidFill>
                  <a:srgbClr val="FFFF00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 smtClean="0">
                <a:solidFill>
                  <a:srgbClr val="FFFF00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spc="-100" dirty="0">
                <a:solidFill>
                  <a:srgbClr val="FFFF00"/>
                </a:solidFill>
                <a:latin typeface="High Tower Text" panose="02040502050506030303" pitchFamily="18" charset="0"/>
              </a:rPr>
              <a:t>cups frozen tart cherries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33CC"/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33CC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rgbClr val="FF33CC"/>
                </a:solidFill>
                <a:latin typeface="High Tower Text" panose="02040502050506030303" pitchFamily="18" charset="0"/>
              </a:rPr>
              <a:t>cups granulated </a:t>
            </a:r>
            <a:r>
              <a:rPr lang="en-US" altLang="zh-TW" sz="2800" spc="-100" dirty="0" smtClean="0">
                <a:solidFill>
                  <a:srgbClr val="FF33CC"/>
                </a:solidFill>
                <a:latin typeface="High Tower Text" panose="02040502050506030303" pitchFamily="18" charset="0"/>
              </a:rPr>
              <a:t>sugar</a:t>
            </a:r>
            <a:r>
              <a:rPr lang="en-US" altLang="zh-TW" sz="2800" spc="-1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,</a:t>
            </a:r>
            <a:r>
              <a:rPr lang="en-US" altLang="zh-TW" sz="2400" spc="-100" dirty="0" smtClean="0">
                <a:solidFill>
                  <a:srgbClr val="FFFF00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 smtClean="0">
                <a:solidFill>
                  <a:srgbClr val="FFFF00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spc="-100" dirty="0">
                <a:solidFill>
                  <a:srgbClr val="FFFF00"/>
                </a:solidFill>
                <a:latin typeface="High Tower Text" panose="02040502050506030303" pitchFamily="18" charset="0"/>
              </a:rPr>
              <a:t>to </a:t>
            </a:r>
            <a:r>
              <a:rPr lang="en-US" altLang="zh-TW" sz="24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00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rgbClr val="FFFF00"/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33CC"/>
                </a:solidFill>
                <a:latin typeface="High Tower Text" panose="02040502050506030303" pitchFamily="18" charset="0"/>
              </a:rPr>
              <a:t> tablespoons </a:t>
            </a:r>
            <a:r>
              <a:rPr lang="en-US" altLang="zh-TW" sz="2800" spc="-100" dirty="0" smtClean="0">
                <a:solidFill>
                  <a:srgbClr val="FF33CC"/>
                </a:solidFill>
                <a:latin typeface="High Tower Text" panose="02040502050506030303" pitchFamily="18" charset="0"/>
              </a:rPr>
              <a:t>cornstarch</a:t>
            </a:r>
            <a:r>
              <a:rPr lang="en-US" altLang="zh-TW" sz="2800" spc="-1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,</a:t>
            </a:r>
            <a:r>
              <a:rPr lang="en-US" altLang="zh-TW" sz="2400" spc="-100" dirty="0" smtClean="0">
                <a:solidFill>
                  <a:srgbClr val="FFFF00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 smtClean="0">
                <a:solidFill>
                  <a:srgbClr val="FFFF00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spc="-100" dirty="0">
                <a:solidFill>
                  <a:srgbClr val="FFFF00"/>
                </a:solidFill>
                <a:latin typeface="High Tower Text" panose="02040502050506030303" pitchFamily="18" charset="0"/>
              </a:rPr>
              <a:t>tablespoons cornstarch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33CC"/>
                </a:solidFill>
                <a:latin typeface="High Tower Text" panose="02040502050506030303" pitchFamily="18" charset="0"/>
              </a:rPr>
              <a:t> pie </a:t>
            </a:r>
            <a:r>
              <a:rPr lang="en-US" altLang="zh-TW" sz="2800" spc="-100" dirty="0" smtClean="0">
                <a:solidFill>
                  <a:srgbClr val="FF33CC"/>
                </a:solidFill>
                <a:latin typeface="High Tower Text" panose="02040502050506030303" pitchFamily="18" charset="0"/>
              </a:rPr>
              <a:t>crust</a:t>
            </a:r>
            <a:r>
              <a:rPr lang="en-US" altLang="zh-TW" sz="2800" spc="-1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,</a:t>
            </a:r>
            <a:r>
              <a:rPr lang="en-US" altLang="zh-TW" sz="2400" spc="-100" dirty="0" smtClean="0">
                <a:solidFill>
                  <a:srgbClr val="FFFF00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 smtClean="0">
                <a:solidFill>
                  <a:srgbClr val="FFFF00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spc="-100" dirty="0">
                <a:solidFill>
                  <a:srgbClr val="FFFF00"/>
                </a:solidFill>
                <a:latin typeface="High Tower Text" panose="02040502050506030303" pitchFamily="18" charset="0"/>
              </a:rPr>
              <a:t>pie crust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endParaRPr lang="en-US" altLang="zh-TW" sz="2400" dirty="0">
              <a:solidFill>
                <a:srgbClr val="FFFFFF"/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endParaRPr lang="en-US" altLang="zh-TW" sz="2800" spc="-10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endParaRPr lang="en-US" altLang="zh-TW" sz="2800" spc="-10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04800" y="762000"/>
            <a:ext cx="457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18288" rIns="45720" bIns="1828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 smtClean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 smtClean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 smtClean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 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spc="1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 smtClean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 </a:t>
            </a:r>
            <a:endParaRPr lang="en-US" altLang="zh-TW" sz="2400" b="0" kern="0" dirty="0" smtClean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 smtClean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  </a:t>
            </a:r>
            <a:endParaRPr lang="en-US" altLang="zh-TW" sz="2400" b="0" kern="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b="0" kern="0" dirty="0" smtClean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 smtClean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641855" y="559308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423443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pc="-100" dirty="0" smtClean="0">
                <a:solidFill>
                  <a:srgbClr val="0033CC"/>
                </a:solidFill>
              </a:rPr>
              <a:t>Redirection Can Affect Commands</a:t>
            </a:r>
            <a:endParaRPr lang="en-US" altLang="zh-TW" sz="4800" spc="-100" dirty="0" smtClean="0">
              <a:solidFill>
                <a:srgbClr val="0033CC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60198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latin typeface="Arial Narrow" panose="020B0606020202030204" pitchFamily="34" charset="0"/>
              </a:rPr>
              <a:t>%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 CherryPie.txt</a:t>
            </a:r>
            <a:endParaRPr lang="en-US" altLang="zh-TW" sz="2800" dirty="0" smtClean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100" dirty="0" smtClean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98</a:t>
            </a:r>
            <a:r>
              <a:rPr lang="en-US" altLang="zh-TW" sz="2800" spc="1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CherryPie.txt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 &lt; CherryPie.txt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98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&lt; CherryPie.txt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marL="0" lvl="0" indent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100" dirty="0" smtClean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18</a:t>
            </a:r>
            <a:r>
              <a:rPr lang="en-US" altLang="zh-TW" sz="2800" spc="1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100" dirty="0" smtClean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98</a:t>
            </a:r>
            <a:endParaRPr lang="en-US" altLang="zh-TW" sz="2800" spc="10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paste CherryPie.txt</a:t>
            </a:r>
            <a:endParaRPr lang="en-US" altLang="zh-TW" sz="240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spc="-1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cups 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frozen tart cherries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tablespoons cornstarch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pie crust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latin typeface="Arial Narrow" panose="020B0606020202030204" pitchFamily="34" charset="0"/>
              </a:rPr>
              <a:t>%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paste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d, 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CherryPie.txt </a:t>
            </a:r>
            <a:r>
              <a:rPr lang="en-US" altLang="zh-TW" sz="2800" dirty="0">
                <a:solidFill>
                  <a:srgbClr val="7F7F7F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&lt; CherryPie.txt</a:t>
            </a:r>
            <a:endParaRPr lang="en-US" altLang="zh-TW" sz="2400" dirty="0" smtClean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cups </a:t>
            </a:r>
            <a:r>
              <a:rPr lang="en-US" altLang="zh-TW" sz="2800" spc="-1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frozen 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tart </a:t>
            </a:r>
            <a:r>
              <a:rPr lang="en-US" altLang="zh-TW" sz="2800" spc="-1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cherries,</a:t>
            </a:r>
            <a:r>
              <a:rPr lang="en-US" altLang="zh-TW" sz="2400" spc="-100" dirty="0" smtClean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cups frozen tart cherries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cups granulated </a:t>
            </a:r>
            <a:r>
              <a:rPr lang="en-US" altLang="zh-TW" sz="2800" spc="-1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sugar,</a:t>
            </a:r>
            <a:r>
              <a:rPr lang="en-US" altLang="zh-TW" sz="2400" spc="-100" dirty="0" smtClean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to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tablespoons </a:t>
            </a:r>
            <a:r>
              <a:rPr lang="en-US" altLang="zh-TW" sz="2800" spc="-1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cornstarch,</a:t>
            </a:r>
            <a:r>
              <a:rPr lang="en-US" altLang="zh-TW" sz="2400" spc="-100" dirty="0" smtClean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tablespoons cornstarch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pie </a:t>
            </a:r>
            <a:r>
              <a:rPr lang="en-US" altLang="zh-TW" sz="2800" spc="-1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crust,</a:t>
            </a:r>
            <a:r>
              <a:rPr lang="en-US" altLang="zh-TW" sz="2400" spc="-100" dirty="0" smtClean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pie crust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paste </a:t>
            </a:r>
            <a:r>
              <a:rPr lang="en-US" altLang="zh-TW" sz="2800" dirty="0" smtClean="0">
                <a:solidFill>
                  <a:srgbClr val="FFFFFF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 -</a:t>
            </a:r>
            <a:r>
              <a:rPr lang="en-US" altLang="zh-TW" sz="28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&lt; CherryPie.txt</a:t>
            </a:r>
            <a:endParaRPr lang="en-US" altLang="zh-TW" sz="2400" dirty="0">
              <a:solidFill>
                <a:srgbClr val="FFFFFF"/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 smtClean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cups </a:t>
            </a:r>
            <a:r>
              <a:rPr lang="en-US" altLang="zh-TW" sz="2800" spc="-1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frozen 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tart </a:t>
            </a:r>
            <a:r>
              <a:rPr lang="en-US" altLang="zh-TW" sz="2800" spc="-1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cherries   </a:t>
            </a:r>
            <a:r>
              <a:rPr lang="en-US" altLang="zh-TW" sz="2400" spc="-100" dirty="0" smtClean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to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tablespoons </a:t>
            </a:r>
            <a:r>
              <a:rPr lang="en-US" altLang="zh-TW" sz="2800" spc="-1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cornstarch     </a:t>
            </a:r>
            <a:r>
              <a:rPr lang="en-US" altLang="zh-TW" sz="1000" spc="-1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 smtClean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 smtClean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pie crust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%</a:t>
            </a:r>
            <a:endParaRPr lang="en-US" altLang="zh-TW" sz="2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4279392" y="559308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641855" y="6483096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04800" y="762000"/>
            <a:ext cx="457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18288" rIns="45720" bIns="1828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 smtClean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 smtClean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 smtClean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 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spc="10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 smtClean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 </a:t>
            </a:r>
            <a:endParaRPr lang="en-US" altLang="zh-TW" sz="2400" b="0" kern="0" dirty="0" smtClean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 smtClean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 smtClean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 </a:t>
            </a:r>
            <a:endParaRPr lang="en-US" altLang="zh-TW" sz="2400" b="0" kern="0" dirty="0" smtClean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b="0" kern="0" dirty="0" smtClean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 smtClean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 smtClean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auto">
          <a:xfrm>
            <a:off x="2971800" y="4267200"/>
            <a:ext cx="3810000" cy="1219200"/>
          </a:xfrm>
          <a:prstGeom prst="wedgeRoundRectCallout">
            <a:avLst>
              <a:gd name="adj1" fmla="val -78855"/>
              <a:gd name="adj2" fmla="val 6771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rIns="45720" anchor="ctr" anchorCtr="0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spc="-20" dirty="0" smtClean="0"/>
              <a:t>So this is a way </a:t>
            </a:r>
            <a:r>
              <a:rPr lang="en-US" altLang="zh-TW" sz="2800" spc="-20" dirty="0"/>
              <a:t>t</a:t>
            </a:r>
            <a:r>
              <a:rPr lang="en-US" altLang="zh-TW" sz="2800" spc="-20" dirty="0" smtClean="0"/>
              <a:t>o merge pairs</a:t>
            </a:r>
            <a:r>
              <a:rPr lang="en-US" altLang="zh-TW" sz="2400" spc="-20" dirty="0" smtClean="0"/>
              <a:t> </a:t>
            </a:r>
            <a:r>
              <a:rPr lang="en-US" altLang="zh-TW" sz="2800" spc="-20" dirty="0" smtClean="0"/>
              <a:t>of lines</a:t>
            </a:r>
            <a:r>
              <a:rPr lang="en-US" altLang="zh-TW" sz="2400" spc="-20" dirty="0" smtClean="0"/>
              <a:t> </a:t>
            </a:r>
            <a:r>
              <a:rPr lang="en-US" altLang="zh-TW" sz="2800" spc="-20" dirty="0" smtClean="0"/>
              <a:t>from</a:t>
            </a:r>
            <a:r>
              <a:rPr lang="en-US" altLang="zh-TW" sz="2400" spc="-20" dirty="0" smtClean="0"/>
              <a:t> </a:t>
            </a:r>
            <a:r>
              <a:rPr lang="en-US" altLang="zh-TW" sz="2800" spc="-20" dirty="0" smtClean="0"/>
              <a:t>one</a:t>
            </a:r>
            <a:r>
              <a:rPr lang="en-US" altLang="zh-TW" sz="2400" spc="-20" dirty="0" smtClean="0"/>
              <a:t> </a:t>
            </a:r>
            <a:r>
              <a:rPr lang="en-US" altLang="zh-TW" sz="2800" spc="-20" dirty="0" smtClean="0"/>
              <a:t>file into columns on one line.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41074099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"/>
                            </p:stCondLst>
                            <p:childTnLst>
                              <p:par>
                                <p:cTn id="2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  <a:endParaRPr lang="en-US" altLang="en-US" dirty="0" smtClean="0">
              <a:solidFill>
                <a:srgbClr val="0033CC"/>
              </a:solidFill>
            </a:endParaRP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051328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/>
                <a:gridCol w="7010400"/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</a:t>
                      </a:r>
                      <a:r>
                        <a:rPr kumimoji="1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xargs</a:t>
                      </a:r>
                      <a:endParaRPr kumimoji="1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BBAB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767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  <a:endParaRPr lang="en-US" altLang="en-US" dirty="0" smtClean="0">
              <a:solidFill>
                <a:srgbClr val="0033CC"/>
              </a:solidFill>
            </a:endParaRP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790011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/>
                <a:gridCol w="7010400"/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</a:t>
                      </a:r>
                      <a:r>
                        <a:rPr kumimoji="1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xargs</a:t>
                      </a:r>
                      <a:endParaRPr kumimoji="1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BBAB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859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dirty="0" err="1" smtClean="0">
                <a:solidFill>
                  <a:srgbClr val="0033CC"/>
                </a:solidFill>
              </a:rPr>
              <a:t>Input/Output</a:t>
            </a:r>
            <a:r>
              <a:rPr lang="en-US" altLang="zh-TW" dirty="0" smtClean="0">
                <a:solidFill>
                  <a:srgbClr val="0033CC"/>
                </a:solidFill>
              </a:rPr>
              <a:t> (I/O) and Redirection</a:t>
            </a:r>
            <a:endParaRPr lang="en-US" altLang="zh-TW" sz="4800" dirty="0" smtClean="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153400" cy="56388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 smtClean="0"/>
              <a:t>Input may come from the command line, or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 smtClean="0"/>
              <a:t>	</a:t>
            </a:r>
            <a:r>
              <a:rPr lang="en-US" altLang="zh-TW" b="1" dirty="0" smtClean="0">
                <a:solidFill>
                  <a:srgbClr val="FF0000"/>
                </a:solidFill>
                <a:latin typeface="High Tower Text" pitchFamily="18" charset="0"/>
              </a:rPr>
              <a:t>./</a:t>
            </a:r>
            <a:r>
              <a:rPr lang="en-US" altLang="zh-TW" b="1" dirty="0" err="1" smtClean="0">
                <a:solidFill>
                  <a:srgbClr val="FF0000"/>
                </a:solidFill>
                <a:latin typeface="High Tower Text" pitchFamily="18" charset="0"/>
              </a:rPr>
              <a:t>a.out</a:t>
            </a:r>
            <a:r>
              <a:rPr lang="en-US" altLang="zh-TW" b="1" dirty="0" smtClean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smtClean="0">
                <a:solidFill>
                  <a:srgbClr val="FF0000"/>
                </a:solidFill>
                <a:latin typeface="Times New Roman" pitchFamily="18" charset="0"/>
              </a:rPr>
              <a:t>&lt;</a:t>
            </a:r>
            <a:r>
              <a:rPr lang="en-US" altLang="zh-TW" b="1" dirty="0" smtClean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 smtClean="0">
                <a:solidFill>
                  <a:srgbClr val="FF0000"/>
                </a:solidFill>
                <a:latin typeface="High Tower Text" pitchFamily="18" charset="0"/>
              </a:rPr>
              <a:t>inputfile</a:t>
            </a:r>
            <a:endParaRPr lang="en-US" altLang="zh-TW" b="1" dirty="0" smtClean="0">
              <a:solidFill>
                <a:srgbClr val="FF0000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 smtClean="0"/>
          </a:p>
        </p:txBody>
      </p:sp>
    </p:spTree>
    <p:extLst>
      <p:ext uri="{BB962C8B-B14F-4D97-AF65-F5344CB8AC3E}">
        <p14:creationId xmlns:p14="http://schemas.microsoft.com/office/powerpoint/2010/main" val="16606661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smtClean="0">
                <a:solidFill>
                  <a:srgbClr val="0033CC"/>
                </a:solidFill>
              </a:rPr>
              <a:t>Input/Output (I/O) and Redirection</a:t>
            </a:r>
            <a:endParaRPr lang="en-US" altLang="zh-TW" sz="4800" smtClean="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56388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 smtClean="0"/>
              <a:t>Input may come from the command line, or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 smtClean="0"/>
              <a:t>	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./</a:t>
            </a:r>
            <a:r>
              <a:rPr lang="en-US" altLang="zh-TW" b="1" dirty="0" err="1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a.out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&lt;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inputfile</a:t>
            </a:r>
            <a:endParaRPr lang="en-US" altLang="zh-TW" b="1" dirty="0" smtClean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/>
              <a:t>Output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goes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to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the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screen,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unless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redirected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to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a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 smtClean="0"/>
              <a:t>	</a:t>
            </a:r>
            <a:r>
              <a:rPr lang="en-US" altLang="zh-TW" b="1" dirty="0" smtClean="0">
                <a:solidFill>
                  <a:srgbClr val="FF0000"/>
                </a:solidFill>
                <a:latin typeface="High Tower Text" pitchFamily="18" charset="0"/>
              </a:rPr>
              <a:t>echo </a:t>
            </a:r>
            <a:r>
              <a:rPr lang="en-US" altLang="zh-TW" sz="2800" b="1" dirty="0" smtClean="0">
                <a:solidFill>
                  <a:srgbClr val="FF0000"/>
                </a:solidFill>
                <a:latin typeface="High Tower Text" pitchFamily="18" charset="0"/>
              </a:rPr>
              <a:t>"</a:t>
            </a:r>
            <a:r>
              <a:rPr lang="en-US" altLang="zh-TW" b="1" dirty="0" smtClean="0">
                <a:solidFill>
                  <a:srgbClr val="FF0000"/>
                </a:solidFill>
                <a:latin typeface="High Tower Text" pitchFamily="18" charset="0"/>
              </a:rPr>
              <a:t>hi there</a:t>
            </a:r>
            <a:r>
              <a:rPr lang="en-US" altLang="zh-TW" sz="2800" b="1" dirty="0" smtClean="0">
                <a:solidFill>
                  <a:srgbClr val="FF0000"/>
                </a:solidFill>
                <a:latin typeface="High Tower Text" pitchFamily="18" charset="0"/>
              </a:rPr>
              <a:t>"</a:t>
            </a:r>
            <a:r>
              <a:rPr lang="en-US" altLang="zh-TW" b="1" dirty="0" smtClean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smtClean="0">
                <a:solidFill>
                  <a:srgbClr val="FF0000"/>
                </a:solidFill>
                <a:latin typeface="Times New Roman" pitchFamily="18" charset="0"/>
              </a:rPr>
              <a:t>&gt;</a:t>
            </a:r>
            <a:r>
              <a:rPr lang="en-US" altLang="zh-TW" b="1" dirty="0" smtClean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 smtClean="0">
                <a:solidFill>
                  <a:srgbClr val="FF0000"/>
                </a:solidFill>
                <a:latin typeface="High Tower Text" pitchFamily="18" charset="0"/>
              </a:rPr>
              <a:t>out.file</a:t>
            </a:r>
            <a:endParaRPr lang="en-US" altLang="zh-TW" b="1" dirty="0" smtClean="0">
              <a:solidFill>
                <a:srgbClr val="FF0000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800" dirty="0" smtClean="0">
              <a:latin typeface="High Tower Text" pitchFamily="18" charset="0"/>
            </a:endParaRP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3657600" y="304800"/>
            <a:ext cx="3581400" cy="2057400"/>
          </a:xfrm>
          <a:prstGeom prst="wedgeRoundRectCallout">
            <a:avLst>
              <a:gd name="adj1" fmla="val -52398"/>
              <a:gd name="adj2" fmla="val 7709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Be </a:t>
            </a:r>
            <a:r>
              <a:rPr lang="en-US" altLang="zh-TW" sz="2400" dirty="0">
                <a:solidFill>
                  <a:srgbClr val="FF0000"/>
                </a:solidFill>
                <a:latin typeface="+mj-lt"/>
              </a:rPr>
              <a:t>careful</a:t>
            </a:r>
            <a:r>
              <a:rPr lang="en-US" altLang="zh-TW" sz="2400" dirty="0"/>
              <a:t>! This will overwrite any information that was previously in the </a:t>
            </a:r>
            <a:r>
              <a:rPr lang="en-US" altLang="zh-TW" sz="2400" dirty="0" err="1"/>
              <a:t>out.file</a:t>
            </a:r>
            <a:r>
              <a:rPr lang="en-US" altLang="zh-TW" sz="2400" dirty="0"/>
              <a:t> file – and it </a:t>
            </a:r>
            <a:r>
              <a:rPr lang="en-US" altLang="zh-TW" sz="2400" dirty="0">
                <a:solidFill>
                  <a:srgbClr val="FF0000"/>
                </a:solidFill>
              </a:rPr>
              <a:t>won’t ask</a:t>
            </a:r>
            <a:r>
              <a:rPr lang="en-US" altLang="zh-TW" sz="2400" dirty="0"/>
              <a:t> before it overwrites </a:t>
            </a:r>
            <a:r>
              <a:rPr lang="en-US" altLang="zh-TW" sz="2400" dirty="0" smtClean="0"/>
              <a:t>it! </a:t>
            </a:r>
            <a:endParaRPr lang="en-US" altLang="zh-TW" sz="2400" dirty="0"/>
          </a:p>
        </p:txBody>
      </p:sp>
      <p:pic>
        <p:nvPicPr>
          <p:cNvPr id="10" name="Picture 2" descr="With Great Power Comes Great Responsibility GIFs - Get the best GIF on GIPH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371974"/>
            <a:ext cx="45720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7454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smtClean="0">
                <a:solidFill>
                  <a:srgbClr val="0033CC"/>
                </a:solidFill>
              </a:rPr>
              <a:t>Input/Output (I/O) and Redirection</a:t>
            </a:r>
            <a:endParaRPr lang="en-US" altLang="zh-TW" sz="4800" smtClean="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56388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 smtClean="0"/>
              <a:t>Input may come from the command line, or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 smtClean="0"/>
              <a:t>	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./</a:t>
            </a:r>
            <a:r>
              <a:rPr lang="en-US" altLang="zh-TW" b="1" dirty="0" err="1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a.out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&lt;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inputfile</a:t>
            </a:r>
            <a:endParaRPr lang="en-US" altLang="zh-TW" b="1" dirty="0" smtClean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/>
              <a:t>Output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goes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to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the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screen,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unless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redirected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to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a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 smtClean="0"/>
              <a:t>	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echo </a:t>
            </a:r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"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hi there</a:t>
            </a:r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"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&gt;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out.file</a:t>
            </a:r>
            <a:endParaRPr lang="en-US" altLang="zh-TW" b="1" dirty="0" smtClean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 smtClean="0">
                <a:latin typeface="Times New Roman" pitchFamily="18" charset="0"/>
              </a:rPr>
              <a:t>•</a:t>
            </a:r>
            <a:r>
              <a:rPr lang="en-US" altLang="zh-TW" sz="2800" dirty="0" smtClean="0"/>
              <a:t> To append at the end of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 smtClean="0"/>
              <a:t>    </a:t>
            </a:r>
            <a:r>
              <a:rPr lang="en-US" altLang="zh-TW" b="1" dirty="0" smtClean="0">
                <a:solidFill>
                  <a:srgbClr val="FF0000"/>
                </a:solidFill>
                <a:latin typeface="High Tower Text" pitchFamily="18" charset="0"/>
              </a:rPr>
              <a:t>echo "hi back at you" </a:t>
            </a:r>
            <a:r>
              <a:rPr lang="en-US" altLang="zh-TW" sz="2800" b="1" dirty="0" smtClean="0">
                <a:solidFill>
                  <a:srgbClr val="FF0000"/>
                </a:solidFill>
                <a:latin typeface="Times New Roman" pitchFamily="18" charset="0"/>
              </a:rPr>
              <a:t>&gt;&gt;</a:t>
            </a:r>
            <a:r>
              <a:rPr lang="en-US" altLang="zh-TW" b="1" dirty="0" smtClean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 smtClean="0">
                <a:solidFill>
                  <a:srgbClr val="FF0000"/>
                </a:solidFill>
                <a:latin typeface="High Tower Text" pitchFamily="18" charset="0"/>
              </a:rPr>
              <a:t>out.file</a:t>
            </a:r>
            <a:endParaRPr lang="en-US" altLang="zh-TW" b="1" dirty="0" smtClean="0">
              <a:solidFill>
                <a:srgbClr val="FF0000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 smtClean="0"/>
          </a:p>
        </p:txBody>
      </p:sp>
    </p:spTree>
    <p:extLst>
      <p:ext uri="{BB962C8B-B14F-4D97-AF65-F5344CB8AC3E}">
        <p14:creationId xmlns:p14="http://schemas.microsoft.com/office/powerpoint/2010/main" val="4068936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smtClean="0">
                <a:solidFill>
                  <a:srgbClr val="0033CC"/>
                </a:solidFill>
              </a:rPr>
              <a:t>Input/Output (I/O) and Redirection</a:t>
            </a:r>
            <a:endParaRPr lang="en-US" altLang="zh-TW" sz="4800" smtClean="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56388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 smtClean="0"/>
              <a:t>Input may come from the command line, or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 smtClean="0"/>
              <a:t>	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./</a:t>
            </a:r>
            <a:r>
              <a:rPr lang="en-US" altLang="zh-TW" b="1" dirty="0" err="1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a.out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&lt;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inputfile</a:t>
            </a:r>
            <a:endParaRPr lang="en-US" altLang="zh-TW" b="1" dirty="0" smtClean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/>
              <a:t>Output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goes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to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the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screen,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unless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redirected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to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a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 smtClean="0"/>
              <a:t>	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echo </a:t>
            </a:r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"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hi there</a:t>
            </a:r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"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&gt;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out.file</a:t>
            </a:r>
            <a:endParaRPr lang="en-US" altLang="zh-TW" b="1" dirty="0" smtClean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 smtClean="0">
                <a:latin typeface="Times New Roman" pitchFamily="18" charset="0"/>
              </a:rPr>
              <a:t>•</a:t>
            </a:r>
            <a:r>
              <a:rPr lang="en-US" altLang="zh-TW" sz="2800" dirty="0" smtClean="0"/>
              <a:t> To append at the end of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 smtClean="0"/>
              <a:t>    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echo "hi back at you" </a:t>
            </a:r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&gt;&gt;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out.file</a:t>
            </a:r>
            <a:endParaRPr lang="en-US" altLang="zh-TW" b="1" dirty="0" smtClean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 smtClean="0">
                <a:latin typeface="Times New Roman" pitchFamily="18" charset="0"/>
              </a:rPr>
              <a:t>•</a:t>
            </a:r>
            <a:r>
              <a:rPr lang="en-US" altLang="zh-TW" sz="2800" dirty="0" smtClean="0"/>
              <a:t> To also send error messages (</a:t>
            </a:r>
            <a:r>
              <a:rPr lang="en-US" altLang="zh-TW" sz="2800" dirty="0" err="1" smtClean="0"/>
              <a:t>stderr</a:t>
            </a:r>
            <a:r>
              <a:rPr lang="en-US" altLang="zh-TW" sz="2800" dirty="0" smtClean="0"/>
              <a:t>) to the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 smtClean="0"/>
              <a:t>    </a:t>
            </a:r>
            <a:r>
              <a:rPr lang="en-US" altLang="zh-TW" b="1" dirty="0" err="1" smtClean="0">
                <a:solidFill>
                  <a:srgbClr val="FF0000"/>
                </a:solidFill>
                <a:latin typeface="High Tower Text" pitchFamily="18" charset="0"/>
              </a:rPr>
              <a:t>ehco</a:t>
            </a:r>
            <a:r>
              <a:rPr lang="en-US" altLang="zh-TW" b="1" dirty="0" smtClean="0">
                <a:solidFill>
                  <a:srgbClr val="FF0000"/>
                </a:solidFill>
                <a:latin typeface="High Tower Text" pitchFamily="18" charset="0"/>
              </a:rPr>
              <a:t> "hi back at you"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itchFamily="18" charset="0"/>
              </a:rPr>
              <a:t>&gt;&amp;</a:t>
            </a:r>
            <a:r>
              <a:rPr lang="en-US" altLang="zh-TW" b="1" dirty="0" smtClean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 smtClean="0">
                <a:solidFill>
                  <a:srgbClr val="FF0000"/>
                </a:solidFill>
                <a:latin typeface="High Tower Text" pitchFamily="18" charset="0"/>
              </a:rPr>
              <a:t>out.file</a:t>
            </a:r>
            <a:endParaRPr lang="en-US" altLang="zh-TW" b="1" dirty="0" smtClean="0">
              <a:solidFill>
                <a:srgbClr val="FF0000"/>
              </a:solidFill>
              <a:latin typeface="High Tower Text" pitchFamily="18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1676400" y="2971800"/>
            <a:ext cx="3581400" cy="1219200"/>
          </a:xfrm>
          <a:prstGeom prst="wedgeRoundRectCallout">
            <a:avLst>
              <a:gd name="adj1" fmla="val -58977"/>
              <a:gd name="adj2" fmla="val 14527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 smtClean="0"/>
              <a:t>This misspelling </a:t>
            </a:r>
            <a:r>
              <a:rPr lang="en-US" altLang="zh-TW" sz="2400" dirty="0"/>
              <a:t>would have put an error message on the screen. </a:t>
            </a:r>
          </a:p>
        </p:txBody>
      </p:sp>
    </p:spTree>
    <p:extLst>
      <p:ext uri="{BB962C8B-B14F-4D97-AF65-F5344CB8AC3E}">
        <p14:creationId xmlns:p14="http://schemas.microsoft.com/office/powerpoint/2010/main" val="15611427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56388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 smtClean="0"/>
              <a:t>Input may come from the command line, or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 smtClean="0"/>
              <a:t>	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./</a:t>
            </a:r>
            <a:r>
              <a:rPr lang="en-US" altLang="zh-TW" b="1" dirty="0" err="1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a.out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&lt;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inputfile</a:t>
            </a:r>
            <a:endParaRPr lang="en-US" altLang="zh-TW" b="1" dirty="0" smtClean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/>
              <a:t>Output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goes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to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the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screen,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unless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redirected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to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a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echo </a:t>
            </a:r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"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hi there</a:t>
            </a:r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"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&gt;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out.file</a:t>
            </a:r>
            <a:endParaRPr lang="en-US" altLang="zh-TW" b="1" dirty="0" smtClean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 smtClean="0">
                <a:latin typeface="Times New Roman" pitchFamily="18" charset="0"/>
              </a:rPr>
              <a:t>•</a:t>
            </a:r>
            <a:r>
              <a:rPr lang="en-US" altLang="zh-TW" sz="2800" dirty="0" smtClean="0"/>
              <a:t> To append at the end of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echo "hi back at you" </a:t>
            </a:r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&gt;&gt;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out.file</a:t>
            </a:r>
            <a:endParaRPr lang="en-US" altLang="zh-TW" b="1" dirty="0" smtClean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 smtClean="0">
                <a:latin typeface="Times New Roman" pitchFamily="18" charset="0"/>
              </a:rPr>
              <a:t>•</a:t>
            </a:r>
            <a:r>
              <a:rPr lang="en-US" altLang="zh-TW" sz="2800" dirty="0" smtClean="0"/>
              <a:t> To also send error messages (</a:t>
            </a:r>
            <a:r>
              <a:rPr lang="en-US" altLang="zh-TW" sz="2800" dirty="0" err="1" smtClean="0"/>
              <a:t>stderr</a:t>
            </a:r>
            <a:r>
              <a:rPr lang="en-US" altLang="zh-TW" sz="2800" dirty="0" smtClean="0"/>
              <a:t>) to the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TW" b="1" dirty="0" err="1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ehco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"hi back at you" 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&gt;&amp;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out.file</a:t>
            </a:r>
            <a:endParaRPr lang="en-US" altLang="zh-TW" b="1" dirty="0" smtClean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 smtClean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 smtClean="0">
                <a:latin typeface="Times New Roman" pitchFamily="18" charset="0"/>
              </a:rPr>
              <a:t>•</a:t>
            </a:r>
            <a:r>
              <a:rPr lang="en-US" altLang="zh-TW" sz="2800" dirty="0" smtClean="0"/>
              <a:t> To send only the error messages to the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 smtClean="0"/>
              <a:t> 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  </a:t>
            </a:r>
            <a:r>
              <a:rPr lang="en-US" altLang="zh-TW" b="1" dirty="0" err="1" smtClean="0">
                <a:solidFill>
                  <a:srgbClr val="FF0000"/>
                </a:solidFill>
                <a:latin typeface="High Tower Text" pitchFamily="18" charset="0"/>
              </a:rPr>
              <a:t>ehco</a:t>
            </a:r>
            <a:r>
              <a:rPr lang="en-US" altLang="zh-TW" b="1" dirty="0" smtClean="0">
                <a:solidFill>
                  <a:srgbClr val="FF0000"/>
                </a:solidFill>
                <a:latin typeface="High Tower Text" pitchFamily="18" charset="0"/>
              </a:rPr>
              <a:t> "hi back at you"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itchFamily="18" charset="0"/>
              </a:rPr>
              <a:t>&gt;</a:t>
            </a:r>
            <a:r>
              <a:rPr lang="en-US" altLang="zh-TW" b="1" dirty="0" smtClean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 smtClean="0">
                <a:solidFill>
                  <a:srgbClr val="FF0000"/>
                </a:solidFill>
                <a:latin typeface="High Tower Text" pitchFamily="18" charset="0"/>
              </a:rPr>
              <a:t>out.file</a:t>
            </a:r>
            <a:endParaRPr lang="en-US" altLang="zh-TW" b="1" dirty="0" smtClean="0">
              <a:solidFill>
                <a:srgbClr val="FF0000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800" dirty="0" smtClean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800" dirty="0" smtClean="0">
              <a:latin typeface="High Tower Text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600" y="2286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smtClean="0">
                <a:solidFill>
                  <a:srgbClr val="0033CC"/>
                </a:solidFill>
              </a:rPr>
              <a:t>Input/Output (I/O) and Redirection</a:t>
            </a:r>
            <a:endParaRPr lang="en-US" altLang="zh-TW" sz="4800" b="0" kern="0" dirty="0" smtClean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572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8001000" cy="3810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smtClean="0">
                <a:solidFill>
                  <a:srgbClr val="000000"/>
                </a:solidFill>
                <a:latin typeface="Arial" charset="0"/>
              </a:rPr>
              <a:t>%</a:t>
            </a:r>
            <a:r>
              <a:rPr lang="en-US" altLang="zh-TW" sz="2800" dirty="0" smtClean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cat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Hello world!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1  2 13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 smtClean="0">
                <a:solidFill>
                  <a:srgbClr val="000000"/>
                </a:solidFill>
                <a:latin typeface="Arial" charset="0"/>
              </a:rPr>
              <a:t>%</a:t>
            </a:r>
            <a:r>
              <a:rPr lang="en-US" altLang="zh-TW" sz="2800" dirty="0" smtClean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wc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w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Arial" charset="0"/>
              </a:rPr>
              <a:t>%</a:t>
            </a:r>
            <a:r>
              <a:rPr lang="en-US" altLang="zh-TW" sz="2800" dirty="0" smtClean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wc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800" dirty="0" smtClean="0">
                <a:solidFill>
                  <a:srgbClr val="FFFFFF"/>
                </a:solidFill>
                <a:latin typeface="High Tower Text" pitchFamily="18" charset="0"/>
              </a:rPr>
              <a:t>c f*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200" dirty="0" smtClean="0">
                <a:solidFill>
                  <a:srgbClr val="FFFFFF"/>
                </a:solidFill>
                <a:latin typeface="Lucida Console" panose="020B06090405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>
                <a:solidFill>
                  <a:srgbClr val="FFFFFF"/>
                </a:solidFill>
                <a:latin typeface="Lucida Console" panose="020B06090405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altLang="zh-TW" sz="2800" dirty="0" smtClean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rgbClr val="FFFFFF"/>
                </a:solidFill>
                <a:latin typeface="Lucida Console" panose="020B06090405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156</a:t>
            </a:r>
            <a:r>
              <a:rPr lang="en-US" altLang="zh-TW" sz="2800" dirty="0" smtClean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 smtClean="0">
                <a:solidFill>
                  <a:srgbClr val="FFFFFF"/>
                </a:solidFill>
                <a:latin typeface="High Tower Text" pitchFamily="18" charset="0"/>
              </a:rPr>
              <a:t>fileB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rgbClr val="FFFFFF"/>
                </a:solidFill>
                <a:latin typeface="Lucida Console" panose="020B06090405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169</a:t>
            </a:r>
            <a:r>
              <a:rPr lang="en-US" altLang="zh-TW" sz="2800" dirty="0" smtClean="0">
                <a:solidFill>
                  <a:srgbClr val="FFFFFF"/>
                </a:solidFill>
                <a:latin typeface="High Tower Text" pitchFamily="18" charset="0"/>
              </a:rPr>
              <a:t> total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800" dirty="0">
              <a:solidFill>
                <a:srgbClr val="000000"/>
              </a:solidFill>
              <a:latin typeface="High Tower Text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smtClean="0">
                <a:solidFill>
                  <a:srgbClr val="0033CC"/>
                </a:solidFill>
              </a:rPr>
              <a:t>wc</a:t>
            </a:r>
            <a:endParaRPr lang="en-US" altLang="zh-TW" b="0" kern="0" dirty="0" smtClean="0">
              <a:solidFill>
                <a:srgbClr val="0033CC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609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800" dirty="0" smtClean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90600" y="4656941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90600" y="3285341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26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1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99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28600" y="2286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smtClean="0">
                <a:solidFill>
                  <a:srgbClr val="0033CC"/>
                </a:solidFill>
              </a:rPr>
              <a:t>More About Redirecting Output</a:t>
            </a:r>
            <a:endParaRPr lang="en-US" altLang="zh-TW" sz="4800" b="0" kern="0" dirty="0" smtClean="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2065784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 smtClean="0"/>
              <a:t>The allowed output redirection symbols are:</a:t>
            </a:r>
            <a:endParaRPr lang="en-US" altLang="zh-TW" sz="2800" dirty="0"/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 smtClean="0"/>
              <a:t>&gt;,   &gt;&amp;,  2&gt;,  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 smtClean="0"/>
              <a:t>&gt;&gt;,        2&gt;&gt;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755576" y="3212976"/>
            <a:ext cx="4104456" cy="2016224"/>
            <a:chOff x="755576" y="3212976"/>
            <a:chExt cx="4104456" cy="2016224"/>
          </a:xfrm>
        </p:grpSpPr>
        <p:sp>
          <p:nvSpPr>
            <p:cNvPr id="4" name="Rectangle 3"/>
            <p:cNvSpPr txBox="1">
              <a:spLocks noChangeArrowheads="1"/>
            </p:cNvSpPr>
            <p:nvPr/>
          </p:nvSpPr>
          <p:spPr bwMode="auto">
            <a:xfrm>
              <a:off x="755576" y="3789040"/>
              <a:ext cx="4104456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 err="1" smtClean="0"/>
                <a:t>stdout</a:t>
              </a:r>
              <a:r>
                <a:rPr lang="en-US" altLang="zh-TW" sz="2400" b="0" kern="0" dirty="0" smtClean="0"/>
                <a:t>    </a:t>
              </a:r>
              <a:r>
                <a:rPr lang="en-US" altLang="zh-TW" sz="2400" b="0" kern="0" dirty="0" err="1" smtClean="0"/>
                <a:t>stdout</a:t>
              </a:r>
              <a:r>
                <a:rPr lang="en-US" altLang="zh-TW" sz="2400" b="0" kern="0" dirty="0" smtClean="0"/>
                <a:t>     </a:t>
              </a:r>
              <a:r>
                <a:rPr lang="en-US" altLang="zh-TW" sz="2400" b="0" kern="0" dirty="0" err="1" smtClean="0"/>
                <a:t>stderr</a:t>
              </a:r>
              <a:endParaRPr lang="en-US" altLang="zh-TW" sz="2400" b="0" kern="0" dirty="0" smtClean="0"/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</a:t>
              </a:r>
              <a:r>
                <a:rPr lang="en-US" altLang="zh-TW" sz="2400" b="0" kern="0" dirty="0" smtClean="0"/>
                <a:t> only         &amp;          only</a:t>
              </a:r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</a:t>
              </a:r>
              <a:r>
                <a:rPr lang="en-US" altLang="zh-TW" sz="2400" b="0" kern="0" dirty="0" smtClean="0"/>
                <a:t>             </a:t>
              </a:r>
              <a:r>
                <a:rPr lang="en-US" altLang="zh-TW" sz="2400" b="0" kern="0" dirty="0" err="1" smtClean="0"/>
                <a:t>stderr</a:t>
              </a:r>
              <a:endParaRPr lang="en-US" altLang="zh-TW" sz="2400" b="0" kern="0" dirty="0" smtClean="0"/>
            </a:p>
          </p:txBody>
        </p:sp>
        <p:cxnSp>
          <p:nvCxnSpPr>
            <p:cNvPr id="3" name="Straight Arrow Connector 2"/>
            <p:cNvCxnSpPr/>
            <p:nvPr/>
          </p:nvCxnSpPr>
          <p:spPr bwMode="auto">
            <a:xfrm flipV="1">
              <a:off x="2411760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Straight Arrow Connector 7"/>
            <p:cNvCxnSpPr/>
            <p:nvPr/>
          </p:nvCxnSpPr>
          <p:spPr bwMode="auto">
            <a:xfrm flipV="1">
              <a:off x="1259632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3635896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70639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55576" y="3212976"/>
            <a:ext cx="4104456" cy="2016224"/>
            <a:chOff x="755576" y="3212976"/>
            <a:chExt cx="4104456" cy="2016224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755576" y="3789040"/>
              <a:ext cx="4104456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 err="1" smtClean="0"/>
                <a:t>stdout</a:t>
              </a:r>
              <a:r>
                <a:rPr lang="en-US" altLang="zh-TW" sz="2400" b="0" kern="0" dirty="0" smtClean="0"/>
                <a:t>    </a:t>
              </a:r>
              <a:r>
                <a:rPr lang="en-US" altLang="zh-TW" sz="2400" b="0" kern="0" dirty="0" err="1" smtClean="0"/>
                <a:t>stdout</a:t>
              </a:r>
              <a:r>
                <a:rPr lang="en-US" altLang="zh-TW" sz="2400" b="0" kern="0" dirty="0" smtClean="0"/>
                <a:t>     </a:t>
              </a:r>
              <a:r>
                <a:rPr lang="en-US" altLang="zh-TW" sz="2400" b="0" kern="0" dirty="0" err="1" smtClean="0"/>
                <a:t>stderr</a:t>
              </a:r>
              <a:endParaRPr lang="en-US" altLang="zh-TW" sz="2400" b="0" kern="0" dirty="0" smtClean="0"/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</a:t>
              </a:r>
              <a:r>
                <a:rPr lang="en-US" altLang="zh-TW" sz="2400" b="0" kern="0" dirty="0" smtClean="0"/>
                <a:t> only         &amp;          only</a:t>
              </a:r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</a:t>
              </a:r>
              <a:r>
                <a:rPr lang="en-US" altLang="zh-TW" sz="2400" b="0" kern="0" dirty="0" smtClean="0"/>
                <a:t>             </a:t>
              </a:r>
              <a:r>
                <a:rPr lang="en-US" altLang="zh-TW" sz="2400" b="0" kern="0" dirty="0" err="1" smtClean="0"/>
                <a:t>stderr</a:t>
              </a:r>
              <a:endParaRPr lang="en-US" altLang="zh-TW" sz="2400" b="0" kern="0" dirty="0" smtClean="0"/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 flipV="1">
              <a:off x="2411760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flipV="1">
              <a:off x="1259632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V="1">
              <a:off x="3635896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28600" y="2286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smtClean="0">
                <a:solidFill>
                  <a:srgbClr val="0033CC"/>
                </a:solidFill>
              </a:rPr>
              <a:t>More About Redirecting Output</a:t>
            </a:r>
            <a:endParaRPr lang="en-US" altLang="zh-TW" sz="4800" b="0" kern="0" dirty="0" smtClean="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2065784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 smtClean="0"/>
              <a:t>The allowed output redirection symbols are:</a:t>
            </a:r>
            <a:endParaRPr lang="en-US" altLang="zh-TW" sz="2800" dirty="0"/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 smtClean="0"/>
              <a:t>&gt;,   </a:t>
            </a:r>
            <a:r>
              <a:rPr lang="en-US" altLang="zh-TW" sz="4800" dirty="0" smtClean="0">
                <a:solidFill>
                  <a:srgbClr val="FF0000"/>
                </a:solidFill>
              </a:rPr>
              <a:t>&gt;&amp;</a:t>
            </a:r>
            <a:r>
              <a:rPr lang="en-US" altLang="zh-TW" sz="4800" dirty="0" smtClean="0"/>
              <a:t>,  2&gt;,  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 smtClean="0"/>
              <a:t>&gt;&gt;,        2&gt;&gt;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 smtClean="0"/>
          </a:p>
        </p:txBody>
      </p:sp>
      <p:sp>
        <p:nvSpPr>
          <p:cNvPr id="2" name="Oval 1"/>
          <p:cNvSpPr/>
          <p:nvPr/>
        </p:nvSpPr>
        <p:spPr bwMode="auto">
          <a:xfrm>
            <a:off x="1907704" y="2276872"/>
            <a:ext cx="936104" cy="7200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1475656" y="3789040"/>
            <a:ext cx="3816424" cy="1584176"/>
          </a:xfrm>
          <a:prstGeom prst="wedgeRoundRectCallout">
            <a:avLst>
              <a:gd name="adj1" fmla="val -26307"/>
              <a:gd name="adj2" fmla="val -9805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Be aware that this one is, for some reason, not available.</a:t>
            </a:r>
          </a:p>
        </p:txBody>
      </p:sp>
    </p:spTree>
    <p:extLst>
      <p:ext uri="{BB962C8B-B14F-4D97-AF65-F5344CB8AC3E}">
        <p14:creationId xmlns:p14="http://schemas.microsoft.com/office/powerpoint/2010/main" val="21631765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55576" y="3212976"/>
            <a:ext cx="4104456" cy="2016224"/>
            <a:chOff x="755576" y="3212976"/>
            <a:chExt cx="4104456" cy="2016224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 bwMode="auto">
            <a:xfrm>
              <a:off x="755576" y="3789040"/>
              <a:ext cx="4104456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 err="1" smtClean="0"/>
                <a:t>stdout</a:t>
              </a:r>
              <a:r>
                <a:rPr lang="en-US" altLang="zh-TW" sz="2400" b="0" kern="0" dirty="0" smtClean="0"/>
                <a:t>    </a:t>
              </a:r>
              <a:r>
                <a:rPr lang="en-US" altLang="zh-TW" sz="2400" b="0" kern="0" dirty="0" err="1" smtClean="0"/>
                <a:t>stdout</a:t>
              </a:r>
              <a:r>
                <a:rPr lang="en-US" altLang="zh-TW" sz="2400" b="0" kern="0" dirty="0" smtClean="0"/>
                <a:t>     </a:t>
              </a:r>
              <a:r>
                <a:rPr lang="en-US" altLang="zh-TW" sz="2400" b="0" kern="0" dirty="0" err="1" smtClean="0"/>
                <a:t>stderr</a:t>
              </a:r>
              <a:endParaRPr lang="en-US" altLang="zh-TW" sz="2400" b="0" kern="0" dirty="0" smtClean="0"/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</a:t>
              </a:r>
              <a:r>
                <a:rPr lang="en-US" altLang="zh-TW" sz="2400" b="0" kern="0" dirty="0" smtClean="0"/>
                <a:t> only         &amp;          only</a:t>
              </a:r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</a:t>
              </a:r>
              <a:r>
                <a:rPr lang="en-US" altLang="zh-TW" sz="2400" b="0" kern="0" dirty="0" smtClean="0"/>
                <a:t>             </a:t>
              </a:r>
              <a:r>
                <a:rPr lang="en-US" altLang="zh-TW" sz="2400" b="0" kern="0" dirty="0" err="1" smtClean="0"/>
                <a:t>stderr</a:t>
              </a:r>
              <a:endParaRPr lang="en-US" altLang="zh-TW" sz="2400" b="0" kern="0" dirty="0" smtClean="0"/>
            </a:p>
          </p:txBody>
        </p:sp>
        <p:cxnSp>
          <p:nvCxnSpPr>
            <p:cNvPr id="8" name="Straight Arrow Connector 7"/>
            <p:cNvCxnSpPr/>
            <p:nvPr/>
          </p:nvCxnSpPr>
          <p:spPr bwMode="auto">
            <a:xfrm flipV="1">
              <a:off x="2411760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1259632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flipV="1">
              <a:off x="3635896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28600" y="2286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smtClean="0">
                <a:solidFill>
                  <a:srgbClr val="0033CC"/>
                </a:solidFill>
              </a:rPr>
              <a:t>More About Redirecting Output</a:t>
            </a:r>
            <a:endParaRPr lang="en-US" altLang="zh-TW" sz="4800" b="0" kern="0" dirty="0" smtClean="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2065784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 smtClean="0"/>
              <a:t>The allowed output redirection symbols are:</a:t>
            </a:r>
            <a:endParaRPr lang="en-US" altLang="zh-TW" sz="2800" dirty="0"/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 smtClean="0"/>
              <a:t>&gt;,   &gt;&amp;,  </a:t>
            </a:r>
            <a:r>
              <a:rPr lang="en-US" altLang="zh-TW" sz="4800" dirty="0" smtClean="0">
                <a:solidFill>
                  <a:srgbClr val="FF0000"/>
                </a:solidFill>
              </a:rPr>
              <a:t>2&gt;</a:t>
            </a:r>
            <a:r>
              <a:rPr lang="en-US" altLang="zh-TW" sz="4800" dirty="0" smtClean="0"/>
              <a:t>,</a:t>
            </a:r>
            <a:r>
              <a:rPr lang="en-US" altLang="zh-TW" sz="4800" dirty="0" smtClean="0">
                <a:solidFill>
                  <a:srgbClr val="FF0000"/>
                </a:solidFill>
              </a:rPr>
              <a:t>  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 smtClean="0"/>
              <a:t>&gt;&gt;,        </a:t>
            </a:r>
            <a:r>
              <a:rPr lang="en-US" altLang="zh-TW" sz="4800" dirty="0" smtClean="0">
                <a:solidFill>
                  <a:srgbClr val="FF0000"/>
                </a:solidFill>
              </a:rPr>
              <a:t>2&gt;&gt;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 smtClean="0"/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2663788" y="3789040"/>
            <a:ext cx="5076564" cy="1584176"/>
          </a:xfrm>
          <a:prstGeom prst="wedgeRoundRectCallout">
            <a:avLst>
              <a:gd name="adj1" fmla="val -26307"/>
              <a:gd name="adj2" fmla="val -9805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latin typeface="Arial" charset="0"/>
                <a:ea typeface="新細明體" charset="-120"/>
              </a:rPr>
              <a:t>These two are not available in some shells (</a:t>
            </a:r>
            <a:r>
              <a:rPr lang="en-US" sz="2800" b="0" dirty="0" err="1" smtClean="0">
                <a:latin typeface="Arial" charset="0"/>
                <a:ea typeface="新細明體" charset="-120"/>
              </a:rPr>
              <a:t>eg</a:t>
            </a:r>
            <a:r>
              <a:rPr lang="en-US" sz="2800" b="0" dirty="0" smtClean="0">
                <a:latin typeface="Arial" charset="0"/>
                <a:ea typeface="新細明體" charset="-120"/>
              </a:rPr>
              <a:t>, not in </a:t>
            </a:r>
            <a:r>
              <a:rPr lang="en-US" sz="2800" b="0" dirty="0" err="1" smtClean="0">
                <a:latin typeface="Arial" charset="0"/>
                <a:ea typeface="新細明體" charset="-120"/>
              </a:rPr>
              <a:t>csh</a:t>
            </a:r>
            <a:r>
              <a:rPr lang="en-US" sz="2800" b="0" dirty="0" smtClean="0">
                <a:latin typeface="Arial" charset="0"/>
                <a:ea typeface="新細明體" charset="-120"/>
              </a:rPr>
              <a:t>). </a:t>
            </a:r>
            <a:r>
              <a:rPr lang="en-US" sz="2800" b="0" spc="-10" dirty="0" smtClean="0">
                <a:latin typeface="Arial" charset="0"/>
                <a:ea typeface="新細明體" charset="-120"/>
              </a:rPr>
              <a:t>(We’ll learn about shells later.)</a:t>
            </a:r>
            <a:endParaRPr kumimoji="1" lang="en-US" sz="2800" b="0" i="0" u="none" strike="noStrike" cap="none" spc="-10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3137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55576" y="3212976"/>
            <a:ext cx="4104456" cy="2016224"/>
            <a:chOff x="755576" y="3212976"/>
            <a:chExt cx="4104456" cy="2016224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 bwMode="auto">
            <a:xfrm>
              <a:off x="755576" y="3789040"/>
              <a:ext cx="4104456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 err="1" smtClean="0"/>
                <a:t>stdout</a:t>
              </a:r>
              <a:r>
                <a:rPr lang="en-US" altLang="zh-TW" sz="2400" b="0" kern="0" dirty="0" smtClean="0"/>
                <a:t>    </a:t>
              </a:r>
              <a:r>
                <a:rPr lang="en-US" altLang="zh-TW" sz="2400" b="0" kern="0" dirty="0" err="1" smtClean="0"/>
                <a:t>stdout</a:t>
              </a:r>
              <a:r>
                <a:rPr lang="en-US" altLang="zh-TW" sz="2400" b="0" kern="0" dirty="0" smtClean="0"/>
                <a:t>     </a:t>
              </a:r>
              <a:r>
                <a:rPr lang="en-US" altLang="zh-TW" sz="2400" b="0" kern="0" dirty="0" err="1" smtClean="0">
                  <a:solidFill>
                    <a:schemeClr val="bg1">
                      <a:lumMod val="50000"/>
                    </a:schemeClr>
                  </a:solidFill>
                </a:rPr>
                <a:t>stderr</a:t>
              </a:r>
              <a:endParaRPr lang="en-US" altLang="zh-TW" sz="2400" b="0" kern="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</a:t>
              </a:r>
              <a:r>
                <a:rPr lang="en-US" altLang="zh-TW" sz="2400" b="0" kern="0" dirty="0" smtClean="0"/>
                <a:t> only         &amp;          </a:t>
              </a:r>
              <a:r>
                <a:rPr lang="en-US" altLang="zh-TW" sz="2400" b="0" kern="0" dirty="0" smtClean="0">
                  <a:solidFill>
                    <a:schemeClr val="bg1">
                      <a:lumMod val="50000"/>
                    </a:schemeClr>
                  </a:solidFill>
                </a:rPr>
                <a:t>only</a:t>
              </a:r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</a:t>
              </a:r>
              <a:r>
                <a:rPr lang="en-US" altLang="zh-TW" sz="2400" b="0" kern="0" dirty="0" smtClean="0"/>
                <a:t>             </a:t>
              </a:r>
              <a:r>
                <a:rPr lang="en-US" altLang="zh-TW" sz="2400" b="0" kern="0" dirty="0" err="1" smtClean="0"/>
                <a:t>stderr</a:t>
              </a:r>
              <a:endParaRPr lang="en-US" altLang="zh-TW" sz="2400" b="0" kern="0" dirty="0" smtClean="0"/>
            </a:p>
          </p:txBody>
        </p:sp>
        <p:cxnSp>
          <p:nvCxnSpPr>
            <p:cNvPr id="8" name="Straight Arrow Connector 7"/>
            <p:cNvCxnSpPr/>
            <p:nvPr/>
          </p:nvCxnSpPr>
          <p:spPr bwMode="auto">
            <a:xfrm flipV="1">
              <a:off x="2411760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1259632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flipV="1">
              <a:off x="3635896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28600" y="2286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smtClean="0">
                <a:solidFill>
                  <a:srgbClr val="0033CC"/>
                </a:solidFill>
              </a:rPr>
              <a:t>More About Redirecting Output</a:t>
            </a:r>
            <a:endParaRPr lang="en-US" altLang="zh-TW" sz="4800" b="0" kern="0" dirty="0" smtClean="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2065784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 smtClean="0"/>
              <a:t>The allowed output redirection symbols are:</a:t>
            </a:r>
            <a:endParaRPr lang="en-US" altLang="zh-TW" sz="2800" dirty="0"/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 smtClean="0"/>
              <a:t>&gt;,   &gt;&amp;,  </a:t>
            </a:r>
            <a:r>
              <a:rPr lang="en-US" altLang="zh-TW" sz="4800" dirty="0" smtClean="0">
                <a:solidFill>
                  <a:schemeClr val="bg1">
                    <a:lumMod val="50000"/>
                  </a:schemeClr>
                </a:solidFill>
              </a:rPr>
              <a:t>2&gt;</a:t>
            </a:r>
            <a:r>
              <a:rPr lang="en-US" altLang="zh-TW" sz="4800" dirty="0" smtClean="0"/>
              <a:t>,</a:t>
            </a:r>
            <a:r>
              <a:rPr lang="en-US" altLang="zh-TW" sz="4800" dirty="0" smtClean="0">
                <a:solidFill>
                  <a:srgbClr val="FF0000"/>
                </a:solidFill>
              </a:rPr>
              <a:t>  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 smtClean="0"/>
              <a:t>&gt;&gt;,        </a:t>
            </a:r>
            <a:r>
              <a:rPr lang="en-US" altLang="zh-TW" sz="4800" dirty="0" smtClean="0">
                <a:solidFill>
                  <a:schemeClr val="bg1">
                    <a:lumMod val="50000"/>
                  </a:schemeClr>
                </a:solidFill>
              </a:rPr>
              <a:t>2&gt;&gt;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 smtClean="0"/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2663788" y="3789040"/>
            <a:ext cx="5076564" cy="1584176"/>
          </a:xfrm>
          <a:prstGeom prst="wedgeRoundRectCallout">
            <a:avLst>
              <a:gd name="adj1" fmla="val -26307"/>
              <a:gd name="adj2" fmla="val -9805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latin typeface="Arial" charset="0"/>
                <a:ea typeface="新細明體" charset="-120"/>
              </a:rPr>
              <a:t>These two are not available in some shells (</a:t>
            </a:r>
            <a:r>
              <a:rPr lang="en-US" sz="2800" b="0" dirty="0" err="1" smtClean="0">
                <a:latin typeface="Arial" charset="0"/>
                <a:ea typeface="新細明體" charset="-120"/>
              </a:rPr>
              <a:t>eg</a:t>
            </a:r>
            <a:r>
              <a:rPr lang="en-US" sz="2800" b="0" dirty="0" smtClean="0">
                <a:latin typeface="Arial" charset="0"/>
                <a:ea typeface="新細明體" charset="-120"/>
              </a:rPr>
              <a:t>, not in </a:t>
            </a:r>
            <a:r>
              <a:rPr lang="en-US" sz="2800" b="0" dirty="0" err="1" smtClean="0">
                <a:latin typeface="Arial" charset="0"/>
                <a:ea typeface="新細明體" charset="-120"/>
              </a:rPr>
              <a:t>csh</a:t>
            </a:r>
            <a:r>
              <a:rPr lang="en-US" sz="2800" b="0" dirty="0" smtClean="0">
                <a:latin typeface="Arial" charset="0"/>
                <a:ea typeface="新細明體" charset="-120"/>
              </a:rPr>
              <a:t>). </a:t>
            </a:r>
            <a:r>
              <a:rPr lang="en-US" sz="2800" b="0" spc="-10" dirty="0" smtClean="0">
                <a:latin typeface="Arial" charset="0"/>
                <a:ea typeface="新細明體" charset="-120"/>
              </a:rPr>
              <a:t>(We’ll learn about shells later.)</a:t>
            </a:r>
            <a:endParaRPr kumimoji="1" lang="en-US" sz="2800" b="0" i="0" u="none" strike="noStrike" cap="none" spc="-10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0711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0033CC"/>
                </a:solidFill>
              </a:rPr>
              <a:t>An Example Using Redirection</a:t>
            </a:r>
            <a:endParaRPr lang="en-US" altLang="zh-TW" sz="4800" dirty="0" smtClean="0">
              <a:solidFill>
                <a:srgbClr val="0033CC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b="1" dirty="0" err="1" smtClean="0">
                <a:latin typeface="High Tower Text" pitchFamily="18" charset="0"/>
              </a:rPr>
              <a:t>square.c</a:t>
            </a:r>
            <a:endParaRPr lang="en-US" altLang="zh-TW" sz="2800" b="1" dirty="0" smtClean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.</a:t>
            </a:r>
            <a:r>
              <a:rPr lang="en-US" altLang="zh-TW" sz="2400" dirty="0" smtClean="0">
                <a:latin typeface="Arial Black" pitchFamily="34" charset="0"/>
              </a:rPr>
              <a:t>/</a:t>
            </a:r>
            <a:r>
              <a:rPr lang="en-US" altLang="zh-TW" sz="2800" dirty="0" err="1" smtClean="0">
                <a:latin typeface="High Tower Text" pitchFamily="18" charset="0"/>
              </a:rPr>
              <a:t>square.x</a:t>
            </a:r>
            <a:endParaRPr lang="en-US" altLang="zh-TW" sz="2800" dirty="0" smtClean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 smtClean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The square of your number is </a:t>
            </a:r>
            <a:r>
              <a:rPr lang="en-US" altLang="zh-TW" sz="2000" b="1" dirty="0" smtClean="0">
                <a:latin typeface="Times New Roman" pitchFamily="18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cat </a:t>
            </a:r>
            <a:r>
              <a:rPr lang="en-US" altLang="zh-TW" sz="2800" dirty="0" err="1" smtClean="0">
                <a:latin typeface="High Tower Text" pitchFamily="18" charset="0"/>
              </a:rPr>
              <a:t>inputfile</a:t>
            </a:r>
            <a:endParaRPr lang="en-US" altLang="zh-TW" sz="2800" dirty="0" smtClean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 smtClean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.</a:t>
            </a:r>
            <a:r>
              <a:rPr lang="en-US" altLang="zh-TW" sz="2400" b="1" dirty="0" smtClean="0">
                <a:latin typeface="Times New Roman" pitchFamily="18" charset="0"/>
              </a:rPr>
              <a:t>/</a:t>
            </a:r>
            <a:r>
              <a:rPr lang="en-US" altLang="zh-TW" sz="2800" dirty="0" smtClean="0">
                <a:latin typeface="High Tower Text" pitchFamily="18" charset="0"/>
              </a:rPr>
              <a:t>x &lt; file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The square of your number is </a:t>
            </a:r>
            <a:r>
              <a:rPr lang="en-US" altLang="zh-TW" sz="2000" b="1" dirty="0" smtClean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83568" y="841248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252637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smtClean="0">
                <a:solidFill>
                  <a:srgbClr val="0033CC"/>
                </a:solidFill>
              </a:rPr>
              <a:t>An Example Using Redirection</a:t>
            </a:r>
            <a:endParaRPr lang="en-US" altLang="zh-TW" sz="4800" smtClean="0">
              <a:solidFill>
                <a:srgbClr val="0033CC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</a:rPr>
              <a:t> cat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anose="02040502050506030303" pitchFamily="18" charset="0"/>
              </a:rPr>
              <a:t>square.c</a:t>
            </a:r>
            <a:r>
              <a:rPr lang="en-US" altLang="zh-TW" sz="2800" b="1" dirty="0" err="1" smtClean="0">
                <a:latin typeface="High Tower Text" pitchFamily="18" charset="0"/>
              </a:rPr>
              <a:t>square.c</a:t>
            </a:r>
            <a:endParaRPr lang="en-US" altLang="zh-TW" sz="2800" b="1" dirty="0" smtClean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.</a:t>
            </a:r>
            <a:r>
              <a:rPr lang="en-US" altLang="zh-TW" sz="2400" dirty="0" smtClean="0">
                <a:latin typeface="Arial Black" pitchFamily="34" charset="0"/>
              </a:rPr>
              <a:t>/</a:t>
            </a:r>
            <a:r>
              <a:rPr lang="en-US" altLang="zh-TW" sz="2800" dirty="0" err="1" smtClean="0">
                <a:latin typeface="High Tower Text" pitchFamily="18" charset="0"/>
              </a:rPr>
              <a:t>square.x</a:t>
            </a:r>
            <a:endParaRPr lang="en-US" altLang="zh-TW" sz="2800" dirty="0" smtClean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 smtClean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The square of your number is </a:t>
            </a:r>
            <a:r>
              <a:rPr lang="en-US" altLang="zh-TW" sz="2000" b="1" dirty="0" smtClean="0">
                <a:latin typeface="Times New Roman" pitchFamily="18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cat </a:t>
            </a:r>
            <a:r>
              <a:rPr lang="en-US" altLang="zh-TW" sz="2800" dirty="0" err="1" smtClean="0">
                <a:latin typeface="High Tower Text" pitchFamily="18" charset="0"/>
              </a:rPr>
              <a:t>inputfile</a:t>
            </a:r>
            <a:endParaRPr lang="en-US" altLang="zh-TW" sz="2800" dirty="0" smtClean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 smtClean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.</a:t>
            </a:r>
            <a:r>
              <a:rPr lang="en-US" altLang="zh-TW" sz="2400" b="1" dirty="0" smtClean="0">
                <a:latin typeface="Times New Roman" pitchFamily="18" charset="0"/>
              </a:rPr>
              <a:t>/</a:t>
            </a:r>
            <a:r>
              <a:rPr lang="en-US" altLang="zh-TW" sz="2800" dirty="0" smtClean="0">
                <a:latin typeface="High Tower Text" pitchFamily="18" charset="0"/>
              </a:rPr>
              <a:t> &lt;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The square of your number is </a:t>
            </a:r>
            <a:r>
              <a:rPr lang="en-US" altLang="zh-TW" sz="2000" b="1" dirty="0" smtClean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411760" y="841248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10685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smtClean="0">
                <a:solidFill>
                  <a:srgbClr val="0033CC"/>
                </a:solidFill>
              </a:rPr>
              <a:t>An Example Using Redirection</a:t>
            </a:r>
            <a:endParaRPr lang="en-US" altLang="zh-TW" sz="4800" smtClean="0">
              <a:solidFill>
                <a:srgbClr val="0033CC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{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int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x;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Times New Roman" pitchFamily="18" charset="0"/>
              </a:rPr>
              <a:t>-</a:t>
            </a:r>
            <a:r>
              <a:rPr lang="en-US" altLang="zh-TW" sz="2800" dirty="0" smtClean="0">
                <a:latin typeface="High Tower Text" pitchFamily="18" charset="0"/>
              </a:rPr>
              <a:t>o c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.</a:t>
            </a:r>
            <a:r>
              <a:rPr lang="en-US" altLang="zh-TW" sz="2400" dirty="0" smtClean="0">
                <a:latin typeface="Arial Black" pitchFamily="34" charset="0"/>
              </a:rPr>
              <a:t>/ </a:t>
            </a:r>
            <a:r>
              <a:rPr lang="en-US" altLang="zh-TW" sz="2800" dirty="0" smtClean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 smtClean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The square of your number is </a:t>
            </a:r>
            <a:r>
              <a:rPr lang="en-US" altLang="zh-TW" sz="2000" b="1" dirty="0" smtClean="0">
                <a:latin typeface="Times New Roman" pitchFamily="18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cat  </a:t>
            </a:r>
            <a:r>
              <a:rPr lang="en-US" altLang="zh-TW" sz="2000" b="1" dirty="0" smtClean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.</a:t>
            </a:r>
            <a:r>
              <a:rPr lang="en-US" altLang="zh-TW" sz="2400" b="1" dirty="0" smtClean="0">
                <a:latin typeface="Times New Roman" pitchFamily="18" charset="0"/>
              </a:rPr>
              <a:t>/</a:t>
            </a:r>
            <a:endParaRPr lang="en-US" altLang="zh-TW" sz="2800" dirty="0" smtClean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The square of your number is </a:t>
            </a:r>
            <a:r>
              <a:rPr lang="en-US" altLang="zh-TW" sz="2000" b="1" dirty="0" smtClean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</a:t>
            </a:r>
          </a:p>
        </p:txBody>
      </p:sp>
      <p:sp>
        <p:nvSpPr>
          <p:cNvPr id="182278" name="AutoShape 6"/>
          <p:cNvSpPr>
            <a:spLocks noChangeArrowheads="1"/>
          </p:cNvSpPr>
          <p:nvPr/>
        </p:nvSpPr>
        <p:spPr bwMode="auto">
          <a:xfrm>
            <a:off x="4191000" y="3581400"/>
            <a:ext cx="4197424" cy="2151856"/>
          </a:xfrm>
          <a:prstGeom prst="wedgeRoundRectCallout">
            <a:avLst>
              <a:gd name="adj1" fmla="val -41181"/>
              <a:gd name="adj2" fmla="val -9365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5000"/>
              </a:lnSpc>
            </a:pPr>
            <a:r>
              <a:rPr lang="en-US" altLang="zh-TW" sz="3200" dirty="0"/>
              <a:t>It doesn’t take much effort to see that this is a program to print the square of a number.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58368" y="2752344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84116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smtClean="0">
                <a:solidFill>
                  <a:srgbClr val="0033CC"/>
                </a:solidFill>
              </a:rPr>
              <a:t>An Example Using Redirection</a:t>
            </a:r>
            <a:endParaRPr lang="en-US" altLang="zh-TW" sz="4800" smtClean="0">
              <a:solidFill>
                <a:srgbClr val="0033CC"/>
              </a:solidFill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.</a:t>
            </a:r>
            <a:r>
              <a:rPr lang="en-US" altLang="zh-TW" sz="2400" dirty="0" smtClean="0">
                <a:latin typeface="Arial Black" pitchFamily="34" charset="0"/>
              </a:rPr>
              <a:t>/</a:t>
            </a:r>
            <a:endParaRPr lang="en-US" altLang="zh-TW" sz="2800" dirty="0" smtClean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 smtClean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The square of your number is </a:t>
            </a:r>
            <a:r>
              <a:rPr lang="en-US" altLang="zh-TW" sz="2000" b="1" dirty="0" smtClean="0">
                <a:latin typeface="Times New Roman" pitchFamily="18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cat 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 smtClean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.</a:t>
            </a:r>
            <a:r>
              <a:rPr lang="en-US" altLang="zh-TW" sz="2400" b="1" dirty="0" smtClean="0">
                <a:latin typeface="Times New Roman" pitchFamily="18" charset="0"/>
              </a:rPr>
              <a:t>/</a:t>
            </a:r>
            <a:r>
              <a:rPr lang="en-US" altLang="zh-TW" sz="2800" dirty="0" smtClean="0">
                <a:latin typeface="High Tower Text" pitchFamily="18" charset="0"/>
              </a:rPr>
              <a:t>.x &lt; file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The square of your number is </a:t>
            </a:r>
            <a:r>
              <a:rPr lang="en-US" altLang="zh-TW" sz="2000" b="1" dirty="0" smtClean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58368" y="3136392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1841041" y="3597481"/>
            <a:ext cx="6998159" cy="3079200"/>
          </a:xfrm>
          <a:prstGeom prst="wedgeRoundRectCallout">
            <a:avLst>
              <a:gd name="adj1" fmla="val -55042"/>
              <a:gd name="adj2" fmla="val -7076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zh-TW" sz="3200" dirty="0"/>
              <a:t>Have you used </a:t>
            </a:r>
            <a:r>
              <a:rPr lang="en-US" altLang="zh-TW" sz="3200" dirty="0" err="1" smtClean="0"/>
              <a:t>gcc</a:t>
            </a:r>
            <a:r>
              <a:rPr lang="en-US" altLang="zh-TW" sz="3200" dirty="0" smtClean="0"/>
              <a:t>/g++ </a:t>
            </a:r>
            <a:r>
              <a:rPr lang="en-US" altLang="zh-TW" sz="3200" dirty="0"/>
              <a:t>before? The -o flag tells </a:t>
            </a:r>
            <a:r>
              <a:rPr lang="en-US" altLang="zh-TW" sz="3200" dirty="0" err="1" smtClean="0"/>
              <a:t>gcc</a:t>
            </a:r>
            <a:r>
              <a:rPr lang="en-US" altLang="zh-TW" sz="3200" dirty="0" smtClean="0"/>
              <a:t> </a:t>
            </a:r>
            <a:r>
              <a:rPr lang="en-US" altLang="zh-TW" sz="3200" dirty="0"/>
              <a:t>to name the executable as “</a:t>
            </a:r>
            <a:r>
              <a:rPr lang="en-US" altLang="zh-TW" sz="3200" dirty="0" err="1" smtClean="0"/>
              <a:t>square.x</a:t>
            </a:r>
            <a:r>
              <a:rPr lang="en-US" altLang="zh-TW" sz="3200" dirty="0" smtClean="0"/>
              <a:t>” </a:t>
            </a:r>
          </a:p>
          <a:p>
            <a:pPr>
              <a:lnSpc>
                <a:spcPct val="95000"/>
              </a:lnSpc>
            </a:pPr>
            <a:r>
              <a:rPr lang="en-US" altLang="zh-TW" sz="3200" dirty="0" smtClean="0"/>
              <a:t>(If no -o flag were given, the executable would have been given a default name: “</a:t>
            </a:r>
            <a:r>
              <a:rPr lang="en-US" altLang="zh-TW" sz="3200" dirty="0" err="1" smtClean="0"/>
              <a:t>a.out</a:t>
            </a:r>
            <a:r>
              <a:rPr lang="en-US" altLang="zh-TW" sz="3200" dirty="0" smtClean="0"/>
              <a:t>” in UNIX or “a.exe” in Cygwin.)</a:t>
            </a:r>
            <a:endParaRPr lang="en-US" altLang="zh-TW" sz="3200" dirty="0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191000" y="3581400"/>
            <a:ext cx="4197424" cy="2151856"/>
          </a:xfrm>
          <a:prstGeom prst="wedgeRoundRectCallout">
            <a:avLst>
              <a:gd name="adj1" fmla="val -41181"/>
              <a:gd name="adj2" fmla="val -9365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5000"/>
              </a:lnSpc>
            </a:pPr>
            <a:r>
              <a:rPr lang="en-US" altLang="zh-TW" sz="3200" dirty="0"/>
              <a:t>It doesn’t take much effort to see that this is a program to print the square of a number.</a:t>
            </a:r>
          </a:p>
        </p:txBody>
      </p:sp>
    </p:spTree>
    <p:extLst>
      <p:ext uri="{BB962C8B-B14F-4D97-AF65-F5344CB8AC3E}">
        <p14:creationId xmlns:p14="http://schemas.microsoft.com/office/powerpoint/2010/main" val="26418151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smtClean="0">
                <a:solidFill>
                  <a:srgbClr val="0033CC"/>
                </a:solidFill>
              </a:rPr>
              <a:t>An Example Using Redirection</a:t>
            </a:r>
            <a:endParaRPr lang="en-US" altLang="zh-TW" sz="4800" smtClean="0">
              <a:solidFill>
                <a:srgbClr val="0033CC"/>
              </a:solidFill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 smtClean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 smtClean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The square of your number is </a:t>
            </a:r>
            <a:r>
              <a:rPr lang="en-US" altLang="zh-TW" sz="2000" b="1" dirty="0" smtClean="0">
                <a:latin typeface="Times New Roman" pitchFamily="18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cat </a:t>
            </a:r>
            <a:r>
              <a:rPr lang="en-US" altLang="zh-TW" sz="2800" dirty="0" err="1" smtClean="0">
                <a:latin typeface="High Tower Text" pitchFamily="18" charset="0"/>
              </a:rPr>
              <a:t>inputfile</a:t>
            </a:r>
            <a:endParaRPr lang="en-US" altLang="zh-TW" sz="2800" dirty="0" smtClean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 smtClean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.</a:t>
            </a:r>
            <a:r>
              <a:rPr lang="en-US" altLang="zh-TW" sz="2400" b="1" dirty="0" smtClean="0">
                <a:latin typeface="Times New Roman" pitchFamily="18" charset="0"/>
              </a:rPr>
              <a:t>/</a:t>
            </a:r>
            <a:r>
              <a:rPr lang="en-US" altLang="zh-TW" sz="2800" dirty="0" err="1" smtClean="0">
                <a:latin typeface="High Tower Text" pitchFamily="18" charset="0"/>
              </a:rPr>
              <a:t>square.x</a:t>
            </a:r>
            <a:r>
              <a:rPr lang="en-US" altLang="zh-TW" sz="2800" dirty="0" smtClean="0">
                <a:latin typeface="High Tower Text" pitchFamily="18" charset="0"/>
              </a:rPr>
              <a:t> &lt; </a:t>
            </a:r>
            <a:r>
              <a:rPr lang="en-US" altLang="zh-TW" sz="2800" dirty="0" err="1" smtClean="0">
                <a:latin typeface="High Tower Text" pitchFamily="18" charset="0"/>
              </a:rPr>
              <a:t>inputfile</a:t>
            </a:r>
            <a:endParaRPr lang="en-US" altLang="zh-TW" sz="2800" dirty="0" smtClean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The square of your number is </a:t>
            </a:r>
            <a:r>
              <a:rPr lang="en-US" altLang="zh-TW" sz="2000" b="1" dirty="0" smtClean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084832" y="3136392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1841041" y="3597481"/>
            <a:ext cx="6998159" cy="3079200"/>
          </a:xfrm>
          <a:prstGeom prst="wedgeRoundRectCallout">
            <a:avLst>
              <a:gd name="adj1" fmla="val -55042"/>
              <a:gd name="adj2" fmla="val -7076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zh-TW" sz="3200" dirty="0"/>
              <a:t>Have you used </a:t>
            </a:r>
            <a:r>
              <a:rPr lang="en-US" altLang="zh-TW" sz="3200" dirty="0" err="1" smtClean="0"/>
              <a:t>gcc</a:t>
            </a:r>
            <a:r>
              <a:rPr lang="en-US" altLang="zh-TW" sz="3200" dirty="0" smtClean="0"/>
              <a:t>/g++ </a:t>
            </a:r>
            <a:r>
              <a:rPr lang="en-US" altLang="zh-TW" sz="3200" dirty="0"/>
              <a:t>before? The -o flag tells </a:t>
            </a:r>
            <a:r>
              <a:rPr lang="en-US" altLang="zh-TW" sz="3200" dirty="0" err="1" smtClean="0"/>
              <a:t>gcc</a:t>
            </a:r>
            <a:r>
              <a:rPr lang="en-US" altLang="zh-TW" sz="3200" dirty="0" smtClean="0"/>
              <a:t> </a:t>
            </a:r>
            <a:r>
              <a:rPr lang="en-US" altLang="zh-TW" sz="3200" dirty="0"/>
              <a:t>to name the executable as “</a:t>
            </a:r>
            <a:r>
              <a:rPr lang="en-US" altLang="zh-TW" sz="3200" dirty="0" err="1" smtClean="0"/>
              <a:t>square.x</a:t>
            </a:r>
            <a:r>
              <a:rPr lang="en-US" altLang="zh-TW" sz="3200" dirty="0" smtClean="0"/>
              <a:t>” </a:t>
            </a:r>
          </a:p>
          <a:p>
            <a:pPr>
              <a:lnSpc>
                <a:spcPct val="95000"/>
              </a:lnSpc>
            </a:pPr>
            <a:r>
              <a:rPr lang="en-US" altLang="zh-TW" sz="3200" dirty="0" smtClean="0"/>
              <a:t>(If no -o flag were given, the executable would have been given a default name: “</a:t>
            </a:r>
            <a:r>
              <a:rPr lang="en-US" altLang="zh-TW" sz="3200" dirty="0" err="1" smtClean="0"/>
              <a:t>a.out</a:t>
            </a:r>
            <a:r>
              <a:rPr lang="en-US" altLang="zh-TW" sz="3200" dirty="0" smtClean="0"/>
              <a:t>” in UNIX or “a.exe” in Cygwin.)</a:t>
            </a:r>
            <a:endParaRPr lang="en-US" altLang="zh-TW" sz="3200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544016" y="4349080"/>
            <a:ext cx="7772400" cy="2032248"/>
          </a:xfrm>
          <a:prstGeom prst="wedgeRoundRectCallout">
            <a:avLst>
              <a:gd name="adj1" fmla="val -46878"/>
              <a:gd name="adj2" fmla="val -10187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2000"/>
              </a:lnSpc>
            </a:pPr>
            <a:r>
              <a:rPr lang="en-US" altLang="zh-TW" sz="3200" dirty="0"/>
              <a:t>T</a:t>
            </a:r>
            <a:r>
              <a:rPr lang="en-US" altLang="zh-TW" sz="3200" dirty="0" smtClean="0"/>
              <a:t>o </a:t>
            </a:r>
            <a:r>
              <a:rPr lang="en-US" altLang="zh-TW" sz="3200" dirty="0"/>
              <a:t>run a program, you need to </a:t>
            </a:r>
            <a:r>
              <a:rPr lang="en-US" altLang="zh-TW" sz="3200" dirty="0" smtClean="0"/>
              <a:t>give its </a:t>
            </a:r>
            <a:r>
              <a:rPr lang="en-US" altLang="zh-TW" sz="3200" i="1" dirty="0" smtClean="0"/>
              <a:t>path</a:t>
            </a:r>
            <a:r>
              <a:rPr lang="en-US" altLang="zh-TW" sz="3200" dirty="0" smtClean="0"/>
              <a:t>. </a:t>
            </a:r>
            <a:r>
              <a:rPr lang="en-US" altLang="zh-TW" sz="3200" dirty="0"/>
              <a:t>Since </a:t>
            </a:r>
            <a:r>
              <a:rPr lang="en-US" altLang="zh-TW" sz="3200" dirty="0" smtClean="0"/>
              <a:t>we’ve </a:t>
            </a:r>
            <a:r>
              <a:rPr lang="en-US" altLang="zh-TW" sz="3200" dirty="0"/>
              <a:t>just created this executable within </a:t>
            </a:r>
            <a:r>
              <a:rPr lang="en-US" altLang="zh-TW" sz="3200" dirty="0" smtClean="0"/>
              <a:t>our present </a:t>
            </a:r>
            <a:r>
              <a:rPr lang="en-US" altLang="zh-TW" sz="3200" dirty="0"/>
              <a:t>directory, we use a “./” to indicate </a:t>
            </a:r>
            <a:r>
              <a:rPr lang="en-US" altLang="zh-TW" sz="3200" dirty="0" smtClean="0"/>
              <a:t>that the path is the present directory.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2611228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0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smtClean="0">
                <a:solidFill>
                  <a:srgbClr val="0033CC"/>
                </a:solidFill>
              </a:rPr>
              <a:t>An Example Using Redirection</a:t>
            </a:r>
            <a:endParaRPr lang="en-US" altLang="zh-TW" sz="4800" smtClean="0">
              <a:solidFill>
                <a:srgbClr val="0033CC"/>
              </a:solidFill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 smtClean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 smtClean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The square of your number is </a:t>
            </a:r>
            <a:r>
              <a:rPr lang="en-US" altLang="zh-TW" sz="2000" b="1" dirty="0" smtClean="0">
                <a:latin typeface="Times New Roman" pitchFamily="18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cat file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 smtClean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.</a:t>
            </a:r>
            <a:r>
              <a:rPr lang="en-US" altLang="zh-TW" sz="2400" b="1" dirty="0" smtClean="0">
                <a:latin typeface="Times New Roman" pitchFamily="18" charset="0"/>
              </a:rPr>
              <a:t>/</a:t>
            </a:r>
            <a:r>
              <a:rPr lang="en-US" altLang="zh-TW" sz="2800" dirty="0" smtClean="0">
                <a:latin typeface="High Tower Text" pitchFamily="18" charset="0"/>
              </a:rPr>
              <a:t> &lt; 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The square of your number is </a:t>
            </a:r>
            <a:r>
              <a:rPr lang="en-US" altLang="zh-TW" sz="2000" b="1" dirty="0" smtClean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</a:t>
            </a:r>
          </a:p>
        </p:txBody>
      </p:sp>
      <p:sp>
        <p:nvSpPr>
          <p:cNvPr id="204805" name="AutoShape 5"/>
          <p:cNvSpPr>
            <a:spLocks noChangeArrowheads="1"/>
          </p:cNvSpPr>
          <p:nvPr/>
        </p:nvSpPr>
        <p:spPr bwMode="auto">
          <a:xfrm>
            <a:off x="1371600" y="4343400"/>
            <a:ext cx="5334000" cy="533400"/>
          </a:xfrm>
          <a:prstGeom prst="wedgeRoundRectCallout">
            <a:avLst>
              <a:gd name="adj1" fmla="val -63958"/>
              <a:gd name="adj2" fmla="val -11398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/>
              <a:t>It is waiting for you to enter a number.</a:t>
            </a:r>
          </a:p>
        </p:txBody>
      </p:sp>
      <p:sp>
        <p:nvSpPr>
          <p:cNvPr id="204806" name="Oval 6"/>
          <p:cNvSpPr>
            <a:spLocks noChangeArrowheads="1"/>
          </p:cNvSpPr>
          <p:nvPr/>
        </p:nvSpPr>
        <p:spPr bwMode="auto">
          <a:xfrm>
            <a:off x="6096000" y="1752600"/>
            <a:ext cx="2743200" cy="762000"/>
          </a:xfrm>
          <a:prstGeom prst="ellipse">
            <a:avLst/>
          </a:prstGeom>
          <a:noFill/>
          <a:ln w="4127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zh-TW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395536" y="3831336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AutoShape 11"/>
          <p:cNvSpPr>
            <a:spLocks noChangeArrowheads="1"/>
          </p:cNvSpPr>
          <p:nvPr/>
        </p:nvSpPr>
        <p:spPr bwMode="auto">
          <a:xfrm>
            <a:off x="1295400" y="2743200"/>
            <a:ext cx="4495800" cy="533400"/>
          </a:xfrm>
          <a:prstGeom prst="wedgeRoundRectCallout">
            <a:avLst>
              <a:gd name="adj1" fmla="val -63310"/>
              <a:gd name="adj2" fmla="val 18303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/>
              <a:t>Maybe you decide to enter a “12”</a:t>
            </a:r>
          </a:p>
        </p:txBody>
      </p:sp>
    </p:spTree>
    <p:extLst>
      <p:ext uri="{BB962C8B-B14F-4D97-AF65-F5344CB8AC3E}">
        <p14:creationId xmlns:p14="http://schemas.microsoft.com/office/powerpoint/2010/main" val="2351804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4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04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0"/>
                                        <p:tgtEl>
                                          <p:spTgt spid="204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5" grpId="0" animBg="1"/>
      <p:bldP spid="204806" grpId="0" animBg="1"/>
      <p:bldP spid="204806" grpId="1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4800" y="838200"/>
            <a:ext cx="876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sz="4400" b="1" kern="0" spc="-50" dirty="0" smtClean="0">
                <a:solidFill>
                  <a:srgbClr val="FF0000"/>
                </a:solidFill>
                <a:latin typeface="High Tower Text" pitchFamily="18" charset="0"/>
              </a:rPr>
              <a:t>cut</a:t>
            </a:r>
            <a:r>
              <a:rPr lang="en-US" altLang="zh-TW" sz="3600" b="1" kern="0" spc="-50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b="0" kern="0" spc="-50" dirty="0" smtClean="0">
                <a:solidFill>
                  <a:srgbClr val="FF0000"/>
                </a:solidFill>
                <a:latin typeface="Times New Roman" pitchFamily="18" charset="0"/>
              </a:rPr>
              <a:t>characters (-c) or fields </a:t>
            </a:r>
            <a:r>
              <a:rPr lang="en-US" altLang="zh-TW" b="0" kern="0" spc="-25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b="0" kern="0" spc="-15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b="0" kern="0" spc="250" dirty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) </a:t>
            </a:r>
            <a:r>
              <a:rPr lang="en-US" altLang="zh-TW" b="0" kern="0" spc="-50" dirty="0" smtClean="0">
                <a:solidFill>
                  <a:srgbClr val="FF0000"/>
                </a:solidFill>
                <a:latin typeface="Times New Roman" pitchFamily="18" charset="0"/>
              </a:rPr>
              <a:t>from each input line. </a:t>
            </a:r>
            <a:r>
              <a:rPr lang="en-US" altLang="zh-TW" b="0" kern="0" dirty="0" smtClean="0">
                <a:solidFill>
                  <a:srgbClr val="FF0000"/>
                </a:solidFill>
                <a:latin typeface="Times New Roman" pitchFamily="18" charset="0"/>
              </a:rPr>
              <a:t>Other useful flags are --complement(</a:t>
            </a:r>
            <a:r>
              <a:rPr lang="zh-TW" altLang="en-US" sz="2800" b="0" kern="0" dirty="0" smtClean="0">
                <a:solidFill>
                  <a:srgbClr val="FF0000"/>
                </a:solidFill>
                <a:latin typeface="Times New Roman" pitchFamily="18" charset="0"/>
              </a:rPr>
              <a:t>相反</a:t>
            </a:r>
            <a:r>
              <a:rPr lang="en-US" altLang="zh-TW" b="0" kern="0" dirty="0" smtClean="0">
                <a:solidFill>
                  <a:srgbClr val="FF0000"/>
                </a:solidFill>
                <a:latin typeface="Times New Roman" pitchFamily="18" charset="0"/>
              </a:rPr>
              <a:t>) and -d.</a:t>
            </a:r>
          </a:p>
          <a:p>
            <a:pPr marL="0" indent="0" eaLnBrk="1" hangingPunct="1">
              <a:buFontTx/>
              <a:buNone/>
            </a:pPr>
            <a:endParaRPr lang="en-US" altLang="zh-TW" sz="1800" b="0" kern="0" dirty="0" smtClean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b="0" kern="0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smtClean="0">
                <a:solidFill>
                  <a:srgbClr val="0033CC"/>
                </a:solidFill>
              </a:rPr>
              <a:t>cut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2636838"/>
            <a:ext cx="86868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>
                <a:solidFill>
                  <a:srgbClr val="000000"/>
                </a:solidFill>
              </a:rPr>
              <a:t>%</a:t>
            </a:r>
            <a:r>
              <a:rPr lang="en-US" altLang="zh-TW" sz="2800">
                <a:solidFill>
                  <a:srgbClr val="000000"/>
                </a:solidFill>
                <a:latin typeface="High Tower Text" pitchFamily="18" charset="0"/>
              </a:rPr>
              <a:t> cut </a:t>
            </a:r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>
                <a:solidFill>
                  <a:srgbClr val="000000"/>
                </a:solidFill>
                <a:latin typeface="High Tower Text" pitchFamily="18" charset="0"/>
                <a:cs typeface="Times New Roman" pitchFamily="18" charset="0"/>
              </a:rPr>
              <a:t>c</a:t>
            </a:r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4-5,10  </a:t>
            </a:r>
            <a:r>
              <a:rPr lang="en-US" altLang="zh-TW" sz="2800">
                <a:solidFill>
                  <a:srgbClr val="000000"/>
                </a:solidFill>
                <a:latin typeface="High Tower Text" pitchFamily="18" charset="0"/>
              </a:rPr>
              <a:t>abcdefghijklmno.txt</a:t>
            </a:r>
            <a:endParaRPr lang="en-US" altLang="zh-TW" sz="28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000000"/>
                </a:solidFill>
                <a:latin typeface="High Tower Text" pitchFamily="18" charset="0"/>
              </a:rPr>
              <a:t>dej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700">
                <a:solidFill>
                  <a:srgbClr val="FFFFFF"/>
                </a:solidFill>
              </a:rPr>
              <a:t>%</a:t>
            </a:r>
            <a:r>
              <a:rPr lang="en-US" altLang="zh-TW" sz="2700">
                <a:solidFill>
                  <a:srgbClr val="FFFFFF"/>
                </a:solidFill>
                <a:latin typeface="High Tower Text" pitchFamily="18" charset="0"/>
              </a:rPr>
              <a:t> cut </a:t>
            </a:r>
            <a:r>
              <a:rPr lang="en-US" altLang="zh-TW" sz="27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700">
                <a:solidFill>
                  <a:srgbClr val="FFFFFF"/>
                </a:solidFill>
                <a:latin typeface="High Tower Text" pitchFamily="18" charset="0"/>
              </a:rPr>
              <a:t>complement </a:t>
            </a:r>
            <a:r>
              <a:rPr lang="en-US" altLang="zh-TW" sz="27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>
                <a:solidFill>
                  <a:srgbClr val="FFFFFF"/>
                </a:solidFill>
                <a:latin typeface="High Tower Text" pitchFamily="18" charset="0"/>
              </a:rPr>
              <a:t>c </a:t>
            </a:r>
            <a:r>
              <a:rPr lang="en-US" altLang="zh-TW" sz="27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4-5,10  </a:t>
            </a:r>
            <a:r>
              <a:rPr lang="en-US" altLang="zh-TW" sz="2700">
                <a:solidFill>
                  <a:srgbClr val="FFFFFF"/>
                </a:solidFill>
                <a:latin typeface="High Tower Text" pitchFamily="18" charset="0"/>
              </a:rPr>
              <a:t>abcdefghijklmno.txt</a:t>
            </a:r>
            <a:endParaRPr lang="en-US" altLang="zh-TW" sz="27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abcfghiklmno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</a:rPr>
              <a:t>%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 cut 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  <a:cs typeface="Times New Roman" pitchFamily="18" charset="0"/>
              </a:rPr>
              <a:t>f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6,7,8 --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complement filelist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…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</a:rPr>
              <a:t>%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 cut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 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2 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apple banana cherry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</a:rPr>
              <a:t>%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 cut 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d " " 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2  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banana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H="1">
            <a:off x="1447800" y="1447800"/>
            <a:ext cx="381000" cy="13716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31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smtClean="0">
                <a:solidFill>
                  <a:srgbClr val="0033CC"/>
                </a:solidFill>
              </a:rPr>
              <a:t>An Example Using Redirection</a:t>
            </a:r>
            <a:endParaRPr lang="en-US" altLang="zh-TW" sz="4800" smtClean="0">
              <a:solidFill>
                <a:srgbClr val="0033CC"/>
              </a:solidFill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 smtClean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The square of your number is </a:t>
            </a:r>
            <a:r>
              <a:rPr lang="en-US" altLang="zh-TW" sz="2000" b="1" dirty="0" smtClean="0">
                <a:latin typeface="Times New Roman" pitchFamily="18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cat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 smtClean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.</a:t>
            </a:r>
            <a:r>
              <a:rPr lang="en-US" altLang="zh-TW" sz="2400" b="1" dirty="0" smtClean="0">
                <a:latin typeface="Times New Roman" pitchFamily="18" charset="0"/>
              </a:rPr>
              <a:t>/</a:t>
            </a:r>
            <a:r>
              <a:rPr lang="en-US" altLang="zh-TW" sz="2800" dirty="0" smtClean="0">
                <a:latin typeface="High Tower Text" pitchFamily="18" charset="0"/>
              </a:rPr>
              <a:t> &lt;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The square of your number is </a:t>
            </a:r>
            <a:r>
              <a:rPr lang="en-US" altLang="zh-TW" sz="2000" b="1" dirty="0" smtClean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</a:t>
            </a:r>
          </a:p>
        </p:txBody>
      </p:sp>
      <p:sp>
        <p:nvSpPr>
          <p:cNvPr id="24580" name="AutoShape 6"/>
          <p:cNvSpPr>
            <a:spLocks noChangeArrowheads="1"/>
          </p:cNvSpPr>
          <p:nvPr/>
        </p:nvSpPr>
        <p:spPr bwMode="auto">
          <a:xfrm>
            <a:off x="1295400" y="2743200"/>
            <a:ext cx="4495800" cy="533400"/>
          </a:xfrm>
          <a:prstGeom prst="wedgeRoundRectCallout">
            <a:avLst>
              <a:gd name="adj1" fmla="val -63310"/>
              <a:gd name="adj2" fmla="val 18303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/>
              <a:t>Maybe you decide to enter a “12”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83568" y="3831336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86199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smtClean="0">
                <a:solidFill>
                  <a:srgbClr val="0033CC"/>
                </a:solidFill>
              </a:rPr>
              <a:t>An Example Using Redirection</a:t>
            </a:r>
            <a:endParaRPr lang="en-US" altLang="zh-TW" sz="4800" smtClean="0">
              <a:solidFill>
                <a:srgbClr val="0033CC"/>
              </a:solidFill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 smtClean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cat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 smtClean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.</a:t>
            </a:r>
            <a:r>
              <a:rPr lang="en-US" altLang="zh-TW" sz="2400" b="1" dirty="0" smtClean="0">
                <a:latin typeface="Times New Roman" pitchFamily="18" charset="0"/>
              </a:rPr>
              <a:t>/</a:t>
            </a:r>
            <a:r>
              <a:rPr lang="en-US" altLang="zh-TW" sz="2800" dirty="0" smtClean="0">
                <a:latin typeface="High Tower Text" pitchFamily="18" charset="0"/>
              </a:rPr>
              <a:t> &lt;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The square of your number is </a:t>
            </a:r>
            <a:r>
              <a:rPr lang="en-US" altLang="zh-TW" sz="2000" b="1" dirty="0" smtClean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</a:t>
            </a:r>
          </a:p>
        </p:txBody>
      </p:sp>
      <p:sp>
        <p:nvSpPr>
          <p:cNvPr id="190471" name="AutoShape 7"/>
          <p:cNvSpPr>
            <a:spLocks noChangeArrowheads="1"/>
          </p:cNvSpPr>
          <p:nvPr/>
        </p:nvSpPr>
        <p:spPr bwMode="auto">
          <a:xfrm>
            <a:off x="1295400" y="2743200"/>
            <a:ext cx="4495800" cy="533400"/>
          </a:xfrm>
          <a:prstGeom prst="wedgeRoundRectCallout">
            <a:avLst>
              <a:gd name="adj1" fmla="val -63310"/>
              <a:gd name="adj2" fmla="val 18303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/>
              <a:t>Maybe you decide to enter a “12”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85800" y="4521200"/>
            <a:ext cx="7924800" cy="1270000"/>
            <a:chOff x="432" y="2848"/>
            <a:chExt cx="4992" cy="800"/>
          </a:xfrm>
        </p:grpSpPr>
        <p:sp>
          <p:nvSpPr>
            <p:cNvPr id="25606" name="AutoShape 10"/>
            <p:cNvSpPr>
              <a:spLocks noChangeArrowheads="1"/>
            </p:cNvSpPr>
            <p:nvPr/>
          </p:nvSpPr>
          <p:spPr bwMode="auto">
            <a:xfrm rot="16980000" flipH="1">
              <a:off x="1443" y="2157"/>
              <a:ext cx="138" cy="216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5607" name="AutoShape 11"/>
            <p:cNvSpPr>
              <a:spLocks noChangeArrowheads="1"/>
            </p:cNvSpPr>
            <p:nvPr/>
          </p:nvSpPr>
          <p:spPr bwMode="auto">
            <a:xfrm rot="17340000" flipH="1">
              <a:off x="3740" y="2312"/>
              <a:ext cx="368" cy="14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5608" name="AutoShape 8"/>
            <p:cNvSpPr>
              <a:spLocks noChangeArrowheads="1"/>
            </p:cNvSpPr>
            <p:nvPr/>
          </p:nvSpPr>
          <p:spPr bwMode="auto">
            <a:xfrm>
              <a:off x="2400" y="3072"/>
              <a:ext cx="3024" cy="576"/>
            </a:xfrm>
            <a:prstGeom prst="wedgeRoundRectCallout">
              <a:avLst>
                <a:gd name="adj1" fmla="val -48514"/>
                <a:gd name="adj2" fmla="val -30032"/>
                <a:gd name="adj3" fmla="val 16667"/>
              </a:avLst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TW" sz="2400"/>
                <a:t>So, the program prints the square and then goes back to the prompt.</a:t>
              </a:r>
            </a:p>
          </p:txBody>
        </p:sp>
      </p:grpSp>
      <p:cxnSp>
        <p:nvCxnSpPr>
          <p:cNvPr id="9" name="Straight Connector 8"/>
          <p:cNvCxnSpPr/>
          <p:nvPr/>
        </p:nvCxnSpPr>
        <p:spPr bwMode="auto">
          <a:xfrm>
            <a:off x="667512" y="4553712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53622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190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7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smtClean="0">
                <a:solidFill>
                  <a:srgbClr val="0033CC"/>
                </a:solidFill>
              </a:rPr>
              <a:t>An Example Using Redirection</a:t>
            </a:r>
            <a:endParaRPr lang="en-US" altLang="zh-TW" sz="4800" smtClean="0">
              <a:solidFill>
                <a:srgbClr val="0033CC"/>
              </a:solidFill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 smtClean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cat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 smtClean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.</a:t>
            </a:r>
            <a:r>
              <a:rPr lang="en-US" altLang="zh-TW" sz="2400" b="1" dirty="0" smtClean="0">
                <a:latin typeface="Times New Roman" pitchFamily="18" charset="0"/>
              </a:rPr>
              <a:t>/</a:t>
            </a:r>
            <a:r>
              <a:rPr lang="en-US" altLang="zh-TW" sz="2800" dirty="0" smtClean="0">
                <a:latin typeface="High Tower Text" pitchFamily="18" charset="0"/>
              </a:rPr>
              <a:t> &lt;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The square of your number is </a:t>
            </a:r>
            <a:r>
              <a:rPr lang="en-US" altLang="zh-TW" sz="2000" b="1" dirty="0" smtClean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85800" y="4521200"/>
            <a:ext cx="7924800" cy="1270000"/>
            <a:chOff x="432" y="2848"/>
            <a:chExt cx="4992" cy="800"/>
          </a:xfrm>
        </p:grpSpPr>
        <p:sp>
          <p:nvSpPr>
            <p:cNvPr id="26630" name="AutoShape 6"/>
            <p:cNvSpPr>
              <a:spLocks noChangeArrowheads="1"/>
            </p:cNvSpPr>
            <p:nvPr/>
          </p:nvSpPr>
          <p:spPr bwMode="auto">
            <a:xfrm rot="16980000" flipH="1">
              <a:off x="1443" y="2157"/>
              <a:ext cx="138" cy="216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6631" name="AutoShape 7"/>
            <p:cNvSpPr>
              <a:spLocks noChangeArrowheads="1"/>
            </p:cNvSpPr>
            <p:nvPr/>
          </p:nvSpPr>
          <p:spPr bwMode="auto">
            <a:xfrm rot="17340000" flipH="1">
              <a:off x="3740" y="2312"/>
              <a:ext cx="368" cy="14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6632" name="AutoShape 8"/>
            <p:cNvSpPr>
              <a:spLocks noChangeArrowheads="1"/>
            </p:cNvSpPr>
            <p:nvPr/>
          </p:nvSpPr>
          <p:spPr bwMode="auto">
            <a:xfrm>
              <a:off x="2400" y="3072"/>
              <a:ext cx="3024" cy="576"/>
            </a:xfrm>
            <a:prstGeom prst="wedgeRoundRectCallout">
              <a:avLst>
                <a:gd name="adj1" fmla="val -48514"/>
                <a:gd name="adj2" fmla="val -30032"/>
                <a:gd name="adj3" fmla="val 16667"/>
              </a:avLst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TW" sz="2400"/>
                <a:t>So, the program prints the square and then goes back to the prompt.</a:t>
              </a:r>
            </a:p>
          </p:txBody>
        </p:sp>
      </p:grpSp>
      <p:sp>
        <p:nvSpPr>
          <p:cNvPr id="202761" name="AutoShape 9"/>
          <p:cNvSpPr>
            <a:spLocks noChangeArrowheads="1"/>
          </p:cNvSpPr>
          <p:nvPr/>
        </p:nvSpPr>
        <p:spPr bwMode="auto">
          <a:xfrm>
            <a:off x="1981200" y="2971800"/>
            <a:ext cx="6551240" cy="1033136"/>
          </a:xfrm>
          <a:prstGeom prst="wedgeRoundRectCallout">
            <a:avLst>
              <a:gd name="adj1" fmla="val -19935"/>
              <a:gd name="adj2" fmla="val 5046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zh-TW" sz="2800" dirty="0"/>
              <a:t>No surprises so far. But let us make a file named “</a:t>
            </a:r>
            <a:r>
              <a:rPr lang="en-US" altLang="zh-TW" sz="2800" dirty="0" err="1"/>
              <a:t>inputfile</a:t>
            </a:r>
            <a:r>
              <a:rPr lang="en-US" altLang="zh-TW" sz="2800" dirty="0"/>
              <a:t>” holding the value </a:t>
            </a:r>
            <a:r>
              <a:rPr lang="en-US" altLang="zh-TW" sz="2800" dirty="0" smtClean="0"/>
              <a:t>“25”.</a:t>
            </a:r>
            <a:endParaRPr lang="en-US" altLang="zh-TW" sz="2800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667512" y="4553712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440355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2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6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smtClean="0">
                <a:solidFill>
                  <a:srgbClr val="0033CC"/>
                </a:solidFill>
              </a:rPr>
              <a:t>An Example Using Redirection</a:t>
            </a:r>
            <a:endParaRPr lang="en-US" altLang="zh-TW" sz="4800" smtClean="0">
              <a:solidFill>
                <a:srgbClr val="0033CC"/>
              </a:solidFill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 smtClean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echo </a:t>
            </a:r>
            <a:r>
              <a:rPr lang="en-US" altLang="zh-TW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&gt;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000" b="1" dirty="0" smtClean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.</a:t>
            </a:r>
            <a:r>
              <a:rPr lang="en-US" altLang="zh-TW" sz="2400" b="1" dirty="0" smtClean="0">
                <a:latin typeface="Times New Roman" pitchFamily="18" charset="0"/>
              </a:rPr>
              <a:t>/</a:t>
            </a:r>
            <a:r>
              <a:rPr lang="en-US" altLang="zh-TW" sz="2800" dirty="0" smtClean="0">
                <a:latin typeface="High Tower Text" pitchFamily="18" charset="0"/>
              </a:rPr>
              <a:t> &lt;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The square of your number is </a:t>
            </a:r>
            <a:r>
              <a:rPr lang="en-US" altLang="zh-TW" sz="2000" b="1" dirty="0" smtClean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</a:t>
            </a:r>
          </a:p>
        </p:txBody>
      </p:sp>
      <p:sp>
        <p:nvSpPr>
          <p:cNvPr id="194569" name="AutoShape 9"/>
          <p:cNvSpPr>
            <a:spLocks noChangeArrowheads="1"/>
          </p:cNvSpPr>
          <p:nvPr/>
        </p:nvSpPr>
        <p:spPr bwMode="auto">
          <a:xfrm>
            <a:off x="1981200" y="2971800"/>
            <a:ext cx="6551240" cy="1033264"/>
          </a:xfrm>
          <a:prstGeom prst="wedgeRoundRectCallout">
            <a:avLst>
              <a:gd name="adj1" fmla="val -41979"/>
              <a:gd name="adj2" fmla="val 103689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zh-TW" sz="2800" dirty="0"/>
              <a:t>No surprises so far. But let us </a:t>
            </a:r>
            <a:r>
              <a:rPr lang="en-US" altLang="zh-TW" sz="2800" dirty="0" smtClean="0"/>
              <a:t>make a </a:t>
            </a:r>
            <a:r>
              <a:rPr lang="en-US" altLang="zh-TW" sz="2800" dirty="0"/>
              <a:t>file named “</a:t>
            </a:r>
            <a:r>
              <a:rPr lang="en-US" altLang="zh-TW" sz="2800" dirty="0" err="1"/>
              <a:t>inputfile</a:t>
            </a:r>
            <a:r>
              <a:rPr lang="en-US" altLang="zh-TW" sz="2800" dirty="0"/>
              <a:t>” </a:t>
            </a:r>
            <a:r>
              <a:rPr lang="en-US" altLang="zh-TW" sz="2800" dirty="0" smtClean="0"/>
              <a:t>holding the value “25”.</a:t>
            </a:r>
            <a:endParaRPr lang="en-US" altLang="zh-TW" sz="2800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3352800" y="4554855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30689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smtClean="0">
                <a:solidFill>
                  <a:srgbClr val="0033CC"/>
                </a:solidFill>
              </a:rPr>
              <a:t>An Example Using Redirection</a:t>
            </a:r>
            <a:endParaRPr lang="en-US" altLang="zh-TW" sz="4800" smtClean="0">
              <a:solidFill>
                <a:srgbClr val="0033CC"/>
              </a:solidFill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 smtClean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echo </a:t>
            </a:r>
            <a:r>
              <a:rPr lang="en-US" altLang="zh-TW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&gt;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 smtClean="0">
                <a:latin typeface="High Tower Text" pitchFamily="18" charset="0"/>
              </a:rPr>
              <a:t>.</a:t>
            </a:r>
            <a:r>
              <a:rPr lang="en-US" altLang="zh-TW" sz="2400" b="1" dirty="0" smtClean="0">
                <a:latin typeface="Times New Roman" pitchFamily="18" charset="0"/>
              </a:rPr>
              <a:t>/</a:t>
            </a:r>
            <a:r>
              <a:rPr lang="en-US" altLang="zh-TW" sz="2800" dirty="0" smtClean="0">
                <a:latin typeface="High Tower Text" pitchFamily="18" charset="0"/>
              </a:rPr>
              <a:t> &lt;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latin typeface="High Tower Text" pitchFamily="18" charset="0"/>
              </a:rPr>
              <a:t>The square of your number is </a:t>
            </a:r>
            <a:r>
              <a:rPr lang="en-US" altLang="zh-TW" sz="2000" b="1" dirty="0" smtClean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latin typeface="Times New Roman" pitchFamily="18" charset="0"/>
              </a:rPr>
              <a:t>%</a:t>
            </a:r>
          </a:p>
        </p:txBody>
      </p:sp>
      <p:sp>
        <p:nvSpPr>
          <p:cNvPr id="194569" name="AutoShape 9"/>
          <p:cNvSpPr>
            <a:spLocks noChangeArrowheads="1"/>
          </p:cNvSpPr>
          <p:nvPr/>
        </p:nvSpPr>
        <p:spPr bwMode="auto">
          <a:xfrm>
            <a:off x="1981200" y="2971800"/>
            <a:ext cx="6551240" cy="1033264"/>
          </a:xfrm>
          <a:prstGeom prst="wedgeRoundRectCallout">
            <a:avLst>
              <a:gd name="adj1" fmla="val -41979"/>
              <a:gd name="adj2" fmla="val 103689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zh-TW" sz="2800" dirty="0"/>
              <a:t>No surprises so far. But let us </a:t>
            </a:r>
            <a:r>
              <a:rPr lang="en-US" altLang="zh-TW" sz="2800" dirty="0" smtClean="0"/>
              <a:t>make a </a:t>
            </a:r>
            <a:r>
              <a:rPr lang="en-US" altLang="zh-TW" sz="2800" dirty="0"/>
              <a:t>file named “</a:t>
            </a:r>
            <a:r>
              <a:rPr lang="en-US" altLang="zh-TW" sz="2800" dirty="0" err="1"/>
              <a:t>inputfile</a:t>
            </a:r>
            <a:r>
              <a:rPr lang="en-US" altLang="zh-TW" sz="2800" dirty="0"/>
              <a:t>” </a:t>
            </a:r>
            <a:r>
              <a:rPr lang="en-US" altLang="zh-TW" sz="2800" dirty="0" smtClean="0"/>
              <a:t>holding the value “25”.</a:t>
            </a:r>
            <a:endParaRPr lang="en-US" altLang="zh-TW" sz="2800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58368" y="4946904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314139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" dur="500"/>
                                        <p:tgtEl>
                                          <p:spTgt spid="1945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smtClean="0">
                <a:solidFill>
                  <a:srgbClr val="0033CC"/>
                </a:solidFill>
              </a:rPr>
              <a:t>An Example Using Redirection</a:t>
            </a:r>
            <a:endParaRPr lang="en-US" altLang="zh-TW" sz="4800" smtClean="0">
              <a:solidFill>
                <a:srgbClr val="0033CC"/>
              </a:solidFill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 smtClean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</a:t>
            </a:r>
          </a:p>
          <a:p>
            <a:pPr lvl="0" eaLnBrk="1" hangingPunct="1">
              <a:lnSpc>
                <a:spcPct val="90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rgbClr val="FFFFFF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echo </a:t>
            </a:r>
            <a:r>
              <a:rPr lang="en-US" altLang="zh-TW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&gt;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smtClean="0">
                <a:latin typeface="High Tower Text" pitchFamily="18" charset="0"/>
              </a:rPr>
              <a:t>.</a:t>
            </a:r>
            <a:r>
              <a:rPr lang="en-US" altLang="zh-TW" sz="2400" b="1" dirty="0" smtClean="0">
                <a:latin typeface="Times New Roman" pitchFamily="18" charset="0"/>
              </a:rPr>
              <a:t>/</a:t>
            </a:r>
            <a:r>
              <a:rPr lang="en-US" altLang="zh-TW" sz="2800" dirty="0" smtClean="0">
                <a:latin typeface="High Tower Text" pitchFamily="18" charset="0"/>
              </a:rPr>
              <a:t>le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67512" y="5596128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4570" name="AutoShape 10"/>
          <p:cNvSpPr>
            <a:spLocks noChangeArrowheads="1"/>
          </p:cNvSpPr>
          <p:nvPr/>
        </p:nvSpPr>
        <p:spPr bwMode="auto">
          <a:xfrm>
            <a:off x="1066800" y="5562600"/>
            <a:ext cx="8077200" cy="1295400"/>
          </a:xfrm>
          <a:prstGeom prst="wedgeRoundRectCallout">
            <a:avLst>
              <a:gd name="adj1" fmla="val -55314"/>
              <a:gd name="adj2" fmla="val -55279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88000"/>
              </a:lnSpc>
            </a:pPr>
            <a:r>
              <a:rPr lang="en-US" altLang="zh-TW" sz="2800" dirty="0" smtClean="0"/>
              <a:t>Indeed, the </a:t>
            </a:r>
            <a:r>
              <a:rPr lang="en-US" altLang="zh-TW" sz="2800" dirty="0"/>
              <a:t>“</a:t>
            </a:r>
            <a:r>
              <a:rPr lang="en-US" altLang="zh-TW" sz="2800" dirty="0" err="1"/>
              <a:t>inputfile</a:t>
            </a:r>
            <a:r>
              <a:rPr lang="en-US" altLang="zh-TW" sz="2800" dirty="0"/>
              <a:t>” contains the number 25.</a:t>
            </a:r>
          </a:p>
          <a:p>
            <a:pPr algn="ctr">
              <a:lnSpc>
                <a:spcPct val="88000"/>
              </a:lnSpc>
            </a:pPr>
            <a:r>
              <a:rPr lang="en-US" altLang="zh-TW" sz="2800" dirty="0"/>
              <a:t>Note: it also contains a '\n'. We know this because the prompt </a:t>
            </a:r>
            <a:r>
              <a:rPr lang="en-US" altLang="zh-TW" sz="2800" dirty="0" smtClean="0"/>
              <a:t>is </a:t>
            </a:r>
            <a:r>
              <a:rPr lang="en-US" altLang="zh-TW" sz="2800" dirty="0"/>
              <a:t>on </a:t>
            </a:r>
            <a:r>
              <a:rPr lang="en-US" altLang="zh-TW" sz="2800" dirty="0" smtClean="0"/>
              <a:t>a new line (</a:t>
            </a:r>
            <a:r>
              <a:rPr lang="en-US" altLang="zh-TW" sz="2800" i="1" dirty="0" smtClean="0"/>
              <a:t>i.e.</a:t>
            </a:r>
            <a:r>
              <a:rPr lang="en-US" altLang="zh-TW" sz="2800" dirty="0" smtClean="0"/>
              <a:t>, it doesn’t say “25</a:t>
            </a:r>
            <a:r>
              <a:rPr lang="en-US" altLang="zh-TW" sz="2800" dirty="0"/>
              <a:t>%”).</a:t>
            </a:r>
          </a:p>
        </p:txBody>
      </p:sp>
    </p:spTree>
    <p:extLst>
      <p:ext uri="{BB962C8B-B14F-4D97-AF65-F5344CB8AC3E}">
        <p14:creationId xmlns:p14="http://schemas.microsoft.com/office/powerpoint/2010/main" val="3441328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4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7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 smtClean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</a:t>
            </a:r>
          </a:p>
          <a:p>
            <a:pPr lvl="0" eaLnBrk="1" hangingPunct="1">
              <a:lnSpc>
                <a:spcPct val="90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rgbClr val="FFFFFF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echo </a:t>
            </a:r>
            <a:r>
              <a:rPr lang="en-US" altLang="zh-TW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&gt;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b="1" dirty="0" smtClean="0">
                <a:solidFill>
                  <a:schemeClr val="bg1"/>
                </a:solidFill>
                <a:latin typeface="Times New Roman" pitchFamily="18" charset="0"/>
              </a:rPr>
              <a:t>/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smtClean="0">
                <a:solidFill>
                  <a:srgbClr val="0033CC"/>
                </a:solidFill>
              </a:rPr>
              <a:t>An Example Using Redirection</a:t>
            </a:r>
            <a:endParaRPr lang="en-US" altLang="zh-TW" sz="4800" smtClean="0">
              <a:solidFill>
                <a:srgbClr val="0033CC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759501" y="5596128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048000" y="3399531"/>
            <a:ext cx="4044280" cy="1346448"/>
          </a:xfrm>
          <a:prstGeom prst="wedgeRoundRectCallout">
            <a:avLst>
              <a:gd name="adj1" fmla="val -52412"/>
              <a:gd name="adj2" fmla="val 11384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zh-TW" sz="2800" dirty="0"/>
              <a:t>When we run the program with redirection, it takes its input from the </a:t>
            </a:r>
            <a:r>
              <a:rPr lang="en-US" altLang="zh-TW" sz="2800" dirty="0" smtClean="0"/>
              <a:t>file.</a:t>
            </a:r>
            <a:endParaRPr lang="en-US" altLang="zh-TW" sz="2800" dirty="0"/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>
            <a:off x="1066800" y="5562600"/>
            <a:ext cx="8077200" cy="1295400"/>
          </a:xfrm>
          <a:prstGeom prst="wedgeRoundRectCallout">
            <a:avLst>
              <a:gd name="adj1" fmla="val -55314"/>
              <a:gd name="adj2" fmla="val -55279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88000"/>
              </a:lnSpc>
            </a:pPr>
            <a:r>
              <a:rPr lang="en-US" altLang="zh-TW" sz="2800" dirty="0" smtClean="0"/>
              <a:t>Indeed, </a:t>
            </a:r>
            <a:r>
              <a:rPr lang="en-US" altLang="zh-TW" sz="2800" dirty="0"/>
              <a:t>the “</a:t>
            </a:r>
            <a:r>
              <a:rPr lang="en-US" altLang="zh-TW" sz="2800" dirty="0" err="1"/>
              <a:t>inputfile</a:t>
            </a:r>
            <a:r>
              <a:rPr lang="en-US" altLang="zh-TW" sz="2800" dirty="0"/>
              <a:t>” contains the number 25.</a:t>
            </a:r>
          </a:p>
          <a:p>
            <a:pPr algn="ctr">
              <a:lnSpc>
                <a:spcPct val="88000"/>
              </a:lnSpc>
            </a:pPr>
            <a:r>
              <a:rPr lang="en-US" altLang="zh-TW" sz="2800" dirty="0"/>
              <a:t>Note: it also contains a '\n'. We know this because the prompt </a:t>
            </a:r>
            <a:r>
              <a:rPr lang="en-US" altLang="zh-TW" sz="2800" dirty="0" smtClean="0"/>
              <a:t>is </a:t>
            </a:r>
            <a:r>
              <a:rPr lang="en-US" altLang="zh-TW" sz="2800" dirty="0"/>
              <a:t>on </a:t>
            </a:r>
            <a:r>
              <a:rPr lang="en-US" altLang="zh-TW" sz="2800" dirty="0" smtClean="0"/>
              <a:t>a new line (</a:t>
            </a:r>
            <a:r>
              <a:rPr lang="en-US" altLang="zh-TW" sz="2800" i="1" dirty="0" smtClean="0"/>
              <a:t>i.e.</a:t>
            </a:r>
            <a:r>
              <a:rPr lang="en-US" altLang="zh-TW" sz="2800" dirty="0" smtClean="0"/>
              <a:t>, it doesn’t say “25</a:t>
            </a:r>
            <a:r>
              <a:rPr lang="en-US" altLang="zh-TW" sz="2800" dirty="0"/>
              <a:t>%”).</a:t>
            </a:r>
          </a:p>
        </p:txBody>
      </p:sp>
    </p:spTree>
    <p:extLst>
      <p:ext uri="{BB962C8B-B14F-4D97-AF65-F5344CB8AC3E}">
        <p14:creationId xmlns:p14="http://schemas.microsoft.com/office/powerpoint/2010/main" val="1397558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0033CC"/>
                </a:solidFill>
              </a:rPr>
              <a:t>An Example Using Redirection</a:t>
            </a:r>
            <a:endParaRPr lang="en-US" altLang="zh-TW" sz="4800" dirty="0" smtClean="0">
              <a:solidFill>
                <a:srgbClr val="0033CC"/>
              </a:solidFill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 smtClean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("The square of your number i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anose="02040502050506030303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 smtClean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</a:t>
            </a:r>
          </a:p>
          <a:p>
            <a:pPr lvl="0" eaLnBrk="1" hangingPunct="1">
              <a:lnSpc>
                <a:spcPct val="90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rgbClr val="FFFFFF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echo </a:t>
            </a:r>
            <a:r>
              <a:rPr lang="en-US" altLang="zh-TW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&gt;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b="1" dirty="0" smtClean="0">
                <a:solidFill>
                  <a:schemeClr val="bg1"/>
                </a:solidFill>
                <a:latin typeface="Times New Roman" pitchFamily="18" charset="0"/>
              </a:rPr>
              <a:t>/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400" b="1" dirty="0" smtClean="0">
                <a:solidFill>
                  <a:schemeClr val="bg1"/>
                </a:solidFill>
                <a:latin typeface="Times New Roman" pitchFamily="18" charset="0"/>
              </a:rPr>
              <a:t>&lt;</a:t>
            </a: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 smtClean="0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280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 smtClean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</a:rPr>
              <a:t>%</a:t>
            </a:r>
          </a:p>
        </p:txBody>
      </p:sp>
      <p:sp>
        <p:nvSpPr>
          <p:cNvPr id="196615" name="AutoShape 7"/>
          <p:cNvSpPr>
            <a:spLocks noChangeArrowheads="1"/>
          </p:cNvSpPr>
          <p:nvPr/>
        </p:nvSpPr>
        <p:spPr bwMode="auto">
          <a:xfrm>
            <a:off x="3048000" y="2996952"/>
            <a:ext cx="4044280" cy="1346448"/>
          </a:xfrm>
          <a:prstGeom prst="wedgeRoundRectCallout">
            <a:avLst>
              <a:gd name="adj1" fmla="val -52412"/>
              <a:gd name="adj2" fmla="val 11384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zh-TW" sz="2800" dirty="0"/>
              <a:t>When we run the program with redirection, it takes its input from the </a:t>
            </a:r>
            <a:r>
              <a:rPr lang="en-US" altLang="zh-TW" sz="2800" dirty="0" smtClean="0"/>
              <a:t>file.</a:t>
            </a:r>
            <a:endParaRPr lang="en-US" altLang="zh-TW" sz="2800" dirty="0"/>
          </a:p>
        </p:txBody>
      </p:sp>
      <p:sp>
        <p:nvSpPr>
          <p:cNvPr id="196616" name="AutoShape 8"/>
          <p:cNvSpPr>
            <a:spLocks noChangeArrowheads="1"/>
          </p:cNvSpPr>
          <p:nvPr/>
        </p:nvSpPr>
        <p:spPr bwMode="auto">
          <a:xfrm>
            <a:off x="5486400" y="5029200"/>
            <a:ext cx="1371600" cy="533400"/>
          </a:xfrm>
          <a:prstGeom prst="wedgeRoundRectCallout">
            <a:avLst>
              <a:gd name="adj1" fmla="val -79051"/>
              <a:gd name="adj2" fmla="val 13988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altLang="zh-TW" sz="2800" dirty="0"/>
              <a:t>25</a:t>
            </a:r>
            <a:r>
              <a:rPr lang="en-US" altLang="zh-TW" sz="2800" baseline="30000" dirty="0"/>
              <a:t>2</a:t>
            </a:r>
            <a:r>
              <a:rPr lang="en-US" altLang="zh-TW" sz="2800" dirty="0"/>
              <a:t> = 625</a:t>
            </a:r>
          </a:p>
        </p:txBody>
      </p:sp>
      <p:sp>
        <p:nvSpPr>
          <p:cNvPr id="196617" name="AutoShape 9"/>
          <p:cNvSpPr>
            <a:spLocks noChangeArrowheads="1"/>
          </p:cNvSpPr>
          <p:nvPr/>
        </p:nvSpPr>
        <p:spPr bwMode="auto">
          <a:xfrm>
            <a:off x="1295400" y="6324600"/>
            <a:ext cx="4724400" cy="533400"/>
          </a:xfrm>
          <a:prstGeom prst="wedgeRoundRectCallout">
            <a:avLst>
              <a:gd name="adj1" fmla="val -67037"/>
              <a:gd name="adj2" fmla="val -12887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dirty="0" smtClean="0"/>
              <a:t>Notice </a:t>
            </a:r>
            <a:r>
              <a:rPr lang="en-US" altLang="zh-TW" sz="2800" dirty="0"/>
              <a:t>the “25” didn’t </a:t>
            </a:r>
            <a:r>
              <a:rPr lang="en-US" altLang="zh-TW" sz="2800" dirty="0" smtClean="0"/>
              <a:t>display.</a:t>
            </a:r>
            <a:endParaRPr lang="en-US" altLang="zh-TW" sz="2800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58368" y="6291072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27092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6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966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96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5" grpId="0" animBg="1"/>
      <p:bldP spid="196616" grpId="0" animBg="1"/>
      <p:bldP spid="196616" grpId="1" animBg="1"/>
      <p:bldP spid="196617" grpId="0" animBg="1"/>
      <p:bldP spid="196617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smtClean="0">
                <a:solidFill>
                  <a:srgbClr val="0033CC"/>
                </a:solidFill>
              </a:rPr>
              <a:t>Connecting commands by redirection</a:t>
            </a:r>
            <a:endParaRPr lang="en-US" altLang="zh-TW" smtClean="0">
              <a:solidFill>
                <a:srgbClr val="0033CC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90600"/>
            <a:ext cx="9144000" cy="5867400"/>
          </a:xfrm>
          <a:noFill/>
        </p:spPr>
        <p:txBody>
          <a:bodyPr/>
          <a:lstStyle/>
          <a:p>
            <a:pPr marL="233363" indent="-233363" eaLnBrk="1" hangingPunct="1">
              <a:lnSpc>
                <a:spcPct val="80000"/>
              </a:lnSpc>
            </a:pPr>
            <a:r>
              <a:rPr lang="en-US" altLang="zh-TW" sz="2400" dirty="0" smtClean="0">
                <a:solidFill>
                  <a:srgbClr val="FF0000"/>
                </a:solidFill>
              </a:rPr>
              <a:t>Suppose we want to count the number of files beginning with “A”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200" dirty="0" smtClean="0">
              <a:solidFill>
                <a:srgbClr val="FF0000"/>
              </a:solidFill>
            </a:endParaRPr>
          </a:p>
          <a:p>
            <a:pPr marL="228600" indent="-228600" eaLnBrk="1" hangingPunct="1">
              <a:lnSpc>
                <a:spcPct val="80000"/>
              </a:lnSpc>
            </a:pPr>
            <a:r>
              <a:rPr lang="en-US" altLang="zh-TW" sz="2400" dirty="0" smtClean="0">
                <a:solidFill>
                  <a:srgbClr val="FF0000"/>
                </a:solidFill>
              </a:rPr>
              <a:t>The</a:t>
            </a:r>
            <a:r>
              <a:rPr lang="en-US" altLang="zh-TW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800" dirty="0" err="1" smtClean="0">
                <a:solidFill>
                  <a:srgbClr val="FF0000"/>
                </a:solidFill>
                <a:latin typeface="High Tower Text" pitchFamily="18" charset="0"/>
              </a:rPr>
              <a:t>l</a:t>
            </a:r>
            <a:r>
              <a:rPr lang="en-US" altLang="zh-TW" sz="2000" b="1" dirty="0" err="1" smtClean="0">
                <a:solidFill>
                  <a:srgbClr val="FF0000"/>
                </a:solidFill>
                <a:latin typeface="High Tower Text" pitchFamily="18" charset="0"/>
              </a:rPr>
              <a:t>S</a:t>
            </a:r>
            <a:r>
              <a:rPr lang="en-US" altLang="zh-TW" sz="2300" dirty="0" smtClean="0">
                <a:solidFill>
                  <a:srgbClr val="FF0000"/>
                </a:solidFill>
              </a:rPr>
              <a:t> command can list these files, but it can’t count them: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b="1" dirty="0" smtClean="0"/>
              <a:t>	% </a:t>
            </a:r>
            <a:r>
              <a:rPr lang="en-US" altLang="zh-TW" sz="2400" b="1" dirty="0" smtClean="0">
                <a:latin typeface="High Tower Text" pitchFamily="18" charset="0"/>
              </a:rPr>
              <a:t>ls A*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latin typeface="High Tower Text" pitchFamily="18" charset="0"/>
              </a:rPr>
              <a:t>	ABCD	     </a:t>
            </a:r>
            <a:r>
              <a:rPr lang="en-US" altLang="zh-TW" sz="2400" b="1" dirty="0" err="1" smtClean="0">
                <a:latin typeface="High Tower Text" pitchFamily="18" charset="0"/>
              </a:rPr>
              <a:t>Afile</a:t>
            </a:r>
            <a:r>
              <a:rPr lang="en-US" altLang="zh-TW" sz="2400" b="1" dirty="0" smtClean="0">
                <a:latin typeface="High Tower Text" pitchFamily="18" charset="0"/>
              </a:rPr>
              <a:t>	       </a:t>
            </a:r>
            <a:r>
              <a:rPr lang="en-US" altLang="zh-TW" sz="2400" b="1" dirty="0" err="1" smtClean="0">
                <a:latin typeface="High Tower Text" pitchFamily="18" charset="0"/>
              </a:rPr>
              <a:t>APROG.c</a:t>
            </a:r>
            <a:r>
              <a:rPr lang="en-US" altLang="zh-TW" sz="2400" b="1" dirty="0" smtClean="0">
                <a:latin typeface="High Tower Text" pitchFamily="18" charset="0"/>
              </a:rPr>
              <a:t>	    AZZZ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latin typeface="High Tower Text" pitchFamily="18" charset="0"/>
              </a:rPr>
              <a:t>	ABD.txt	     AFILE</a:t>
            </a:r>
            <a:r>
              <a:rPr lang="en-US" altLang="zh-TW" sz="2200" b="1" dirty="0" smtClean="0">
                <a:latin typeface="Times New Roman" pitchFamily="18" charset="0"/>
              </a:rPr>
              <a:t>2</a:t>
            </a:r>
            <a:r>
              <a:rPr lang="en-US" altLang="zh-TW" sz="2400" b="1" dirty="0" smtClean="0">
                <a:latin typeface="High Tower Text" pitchFamily="18" charset="0"/>
              </a:rPr>
              <a:t>	       </a:t>
            </a:r>
            <a:r>
              <a:rPr lang="en-US" altLang="zh-TW" sz="2400" b="1" dirty="0" err="1" smtClean="0">
                <a:latin typeface="High Tower Text" pitchFamily="18" charset="0"/>
              </a:rPr>
              <a:t>APROG.x</a:t>
            </a:r>
            <a:r>
              <a:rPr lang="en-US" altLang="zh-TW" sz="2400" b="1" dirty="0" smtClean="0">
                <a:latin typeface="High Tower Text" pitchFamily="18" charset="0"/>
              </a:rPr>
              <a:t>	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latin typeface="High Tower Text" pitchFamily="18" charset="0"/>
              </a:rPr>
              <a:t>	ACE	     AFILE</a:t>
            </a:r>
            <a:r>
              <a:rPr lang="en-US" altLang="zh-TW" sz="2200" b="1" dirty="0" smtClean="0">
                <a:latin typeface="Times New Roman" pitchFamily="18" charset="0"/>
              </a:rPr>
              <a:t>3	        </a:t>
            </a:r>
            <a:r>
              <a:rPr lang="en-US" altLang="zh-TW" sz="2400" b="1" dirty="0" smtClean="0">
                <a:latin typeface="High Tower Text" pitchFamily="18" charset="0"/>
              </a:rPr>
              <a:t>Aqrs.txt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200" b="1" dirty="0" smtClean="0"/>
          </a:p>
          <a:p>
            <a:pPr marL="228600" indent="-228600" eaLnBrk="1" hangingPunct="1">
              <a:lnSpc>
                <a:spcPct val="80000"/>
              </a:lnSpc>
            </a:pPr>
            <a:r>
              <a:rPr lang="en-US" altLang="zh-TW" sz="2400" dirty="0" smtClean="0">
                <a:solidFill>
                  <a:srgbClr val="FF0000"/>
                </a:solidFill>
              </a:rPr>
              <a:t>The </a:t>
            </a:r>
            <a:r>
              <a:rPr lang="en-US" altLang="zh-TW" dirty="0" err="1" smtClean="0">
                <a:solidFill>
                  <a:srgbClr val="FF0000"/>
                </a:solidFill>
                <a:latin typeface="High Tower Text" pitchFamily="18" charset="0"/>
              </a:rPr>
              <a:t>wc</a:t>
            </a:r>
            <a:r>
              <a:rPr lang="en-US" altLang="zh-TW" sz="2400" dirty="0" smtClean="0">
                <a:solidFill>
                  <a:srgbClr val="FF0000"/>
                </a:solidFill>
              </a:rPr>
              <a:t> command counts </a:t>
            </a:r>
            <a:r>
              <a:rPr lang="en-US" altLang="zh-TW" sz="2400" i="1" dirty="0" smtClean="0">
                <a:solidFill>
                  <a:srgbClr val="FF0000"/>
                </a:solidFill>
              </a:rPr>
              <a:t>things</a:t>
            </a:r>
            <a:r>
              <a:rPr lang="en-US" altLang="zh-TW" sz="2400" dirty="0" smtClean="0">
                <a:solidFill>
                  <a:srgbClr val="FF0000"/>
                </a:solidFill>
              </a:rPr>
              <a:t>, but how to make it count </a:t>
            </a:r>
            <a:br>
              <a:rPr lang="en-US" altLang="zh-TW" sz="2400" dirty="0" smtClean="0">
                <a:solidFill>
                  <a:srgbClr val="FF0000"/>
                </a:solidFill>
              </a:rPr>
            </a:br>
            <a:r>
              <a:rPr lang="en-US" altLang="zh-TW" sz="2400" i="1" u="sng" dirty="0" smtClean="0">
                <a:solidFill>
                  <a:srgbClr val="FF0000"/>
                </a:solidFill>
              </a:rPr>
              <a:t>these</a:t>
            </a:r>
            <a:r>
              <a:rPr lang="en-US" altLang="zh-TW" sz="2400" dirty="0" smtClean="0">
                <a:solidFill>
                  <a:srgbClr val="FF0000"/>
                </a:solidFill>
              </a:rPr>
              <a:t> things?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b="1" dirty="0" smtClean="0"/>
              <a:t>	% </a:t>
            </a:r>
            <a:r>
              <a:rPr lang="en-US" altLang="zh-TW" sz="2400" b="1" dirty="0" err="1" smtClean="0">
                <a:latin typeface="High Tower Text" pitchFamily="18" charset="0"/>
              </a:rPr>
              <a:t>wc</a:t>
            </a:r>
            <a:r>
              <a:rPr lang="en-US" altLang="zh-TW" sz="2400" b="1" dirty="0" smtClean="0">
                <a:latin typeface="High Tower Text" pitchFamily="18" charset="0"/>
              </a:rPr>
              <a:t> –l  </a:t>
            </a:r>
            <a:r>
              <a:rPr lang="en-US" altLang="zh-TW" sz="2400" b="1" dirty="0" smtClean="0">
                <a:latin typeface="Times New Roman" pitchFamily="18" charset="0"/>
              </a:rPr>
              <a:t>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200" b="1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dirty="0" smtClean="0">
                <a:latin typeface="Times New Roman" pitchFamily="18" charset="0"/>
              </a:rPr>
              <a:t>•</a:t>
            </a:r>
            <a:r>
              <a:rPr lang="en-US" altLang="zh-TW" sz="2000" dirty="0" smtClean="0"/>
              <a:t> 	</a:t>
            </a:r>
            <a:r>
              <a:rPr lang="en-US" altLang="zh-TW" sz="2400" dirty="0" smtClean="0">
                <a:solidFill>
                  <a:srgbClr val="FF0000"/>
                </a:solidFill>
              </a:rPr>
              <a:t>We can solve this by </a:t>
            </a:r>
            <a:r>
              <a:rPr lang="en-US" altLang="zh-TW" sz="2400" i="1" dirty="0" smtClean="0">
                <a:solidFill>
                  <a:srgbClr val="FF0000"/>
                </a:solidFill>
              </a:rPr>
              <a:t>redirection</a:t>
            </a:r>
            <a:r>
              <a:rPr lang="en-US" altLang="zh-TW" sz="2400" dirty="0" smtClean="0">
                <a:solidFill>
                  <a:srgbClr val="FF0000"/>
                </a:solidFill>
              </a:rPr>
              <a:t>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b="1" dirty="0" smtClean="0"/>
              <a:t>	% </a:t>
            </a:r>
            <a:r>
              <a:rPr lang="en-US" altLang="zh-TW" sz="2400" b="1" dirty="0" smtClean="0">
                <a:latin typeface="High Tower Text" pitchFamily="18" charset="0"/>
              </a:rPr>
              <a:t>ls A* &gt; </a:t>
            </a:r>
            <a:r>
              <a:rPr lang="en-US" altLang="zh-TW" sz="2400" b="1" dirty="0" err="1" smtClean="0">
                <a:latin typeface="High Tower Text" pitchFamily="18" charset="0"/>
              </a:rPr>
              <a:t>tempfile</a:t>
            </a:r>
            <a:endParaRPr lang="en-US" altLang="zh-TW" sz="2400" b="1" dirty="0" smtClean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b="1" dirty="0" smtClean="0"/>
              <a:t>	% </a:t>
            </a:r>
            <a:r>
              <a:rPr lang="en-US" altLang="zh-TW" sz="2400" b="1" dirty="0" err="1" smtClean="0">
                <a:latin typeface="High Tower Text" pitchFamily="18" charset="0"/>
              </a:rPr>
              <a:t>wc</a:t>
            </a:r>
            <a:r>
              <a:rPr lang="en-US" altLang="zh-TW" sz="2400" b="1" dirty="0" smtClean="0">
                <a:latin typeface="High Tower Text" pitchFamily="18" charset="0"/>
              </a:rPr>
              <a:t> –l &lt; </a:t>
            </a:r>
            <a:r>
              <a:rPr lang="en-US" altLang="zh-TW" sz="2400" b="1" dirty="0" err="1" smtClean="0">
                <a:latin typeface="High Tower Text" pitchFamily="18" charset="0"/>
              </a:rPr>
              <a:t>tempfile</a:t>
            </a:r>
            <a:endParaRPr lang="en-US" altLang="zh-TW" sz="2400" b="1" dirty="0" smtClean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latin typeface="High Tower Text" pitchFamily="18" charset="0"/>
              </a:rPr>
              <a:t>	</a:t>
            </a:r>
            <a:r>
              <a:rPr lang="en-US" altLang="zh-TW" sz="2400" b="1" dirty="0" smtClean="0"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dirty="0" smtClean="0"/>
              <a:t>    	</a:t>
            </a:r>
            <a:r>
              <a:rPr lang="en-US" altLang="zh-TW" sz="2000" b="1" dirty="0" smtClean="0"/>
              <a:t>%</a:t>
            </a:r>
            <a:endParaRPr lang="zh-TW" altLang="en-US" sz="2400" b="1" dirty="0" smtClean="0">
              <a:latin typeface="High Tower Text" pitchFamily="18" charset="0"/>
            </a:endParaRPr>
          </a:p>
        </p:txBody>
      </p:sp>
      <p:sp>
        <p:nvSpPr>
          <p:cNvPr id="174085" name="AutoShape 5"/>
          <p:cNvSpPr>
            <a:spLocks noChangeArrowheads="1"/>
          </p:cNvSpPr>
          <p:nvPr/>
        </p:nvSpPr>
        <p:spPr bwMode="auto">
          <a:xfrm>
            <a:off x="3124200" y="3048000"/>
            <a:ext cx="5867400" cy="1828800"/>
          </a:xfrm>
          <a:prstGeom prst="wedgeRoundRectCallout">
            <a:avLst>
              <a:gd name="adj1" fmla="val -86577"/>
              <a:gd name="adj2" fmla="val 7923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Notice that ls is unique among common UNIX commands, in that the output is different when redirected than when sent to the screen: each file goes on its own line.</a:t>
            </a:r>
          </a:p>
        </p:txBody>
      </p:sp>
      <p:sp>
        <p:nvSpPr>
          <p:cNvPr id="174086" name="AutoShape 6"/>
          <p:cNvSpPr>
            <a:spLocks noChangeArrowheads="1"/>
          </p:cNvSpPr>
          <p:nvPr/>
        </p:nvSpPr>
        <p:spPr bwMode="auto">
          <a:xfrm>
            <a:off x="1981200" y="1828800"/>
            <a:ext cx="6019800" cy="3124200"/>
          </a:xfrm>
          <a:prstGeom prst="wedgeRoundRectCallout">
            <a:avLst>
              <a:gd name="adj1" fmla="val -69542"/>
              <a:gd name="adj2" fmla="val 8616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/>
          <a:p>
            <a:pPr algn="ctr"/>
            <a:r>
              <a:rPr lang="en-US" altLang="zh-TW" sz="2400" dirty="0" smtClean="0"/>
              <a:t>This </a:t>
            </a:r>
            <a:r>
              <a:rPr lang="en-US" altLang="zh-TW" sz="2400" dirty="0"/>
              <a:t>“&lt;” </a:t>
            </a:r>
            <a:r>
              <a:rPr lang="en-US" altLang="zh-TW" sz="2400" dirty="0" smtClean="0"/>
              <a:t>has changed what </a:t>
            </a:r>
            <a:r>
              <a:rPr lang="en-US" altLang="zh-TW" sz="2800" spc="-200" dirty="0" err="1">
                <a:latin typeface="High Tower Text" pitchFamily="18" charset="0"/>
              </a:rPr>
              <a:t>w</a:t>
            </a:r>
            <a:r>
              <a:rPr lang="en-US" altLang="zh-TW" sz="2800" dirty="0" err="1">
                <a:latin typeface="High Tower Text" pitchFamily="18" charset="0"/>
              </a:rPr>
              <a:t>c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outputs: because the input came from a redirect, the </a:t>
            </a:r>
            <a:r>
              <a:rPr lang="en-US" altLang="zh-TW" sz="2800" spc="-200" dirty="0" err="1">
                <a:latin typeface="High Tower Text" pitchFamily="18" charset="0"/>
              </a:rPr>
              <a:t>w</a:t>
            </a:r>
            <a:r>
              <a:rPr lang="en-US" altLang="zh-TW" sz="2800" dirty="0" err="1">
                <a:latin typeface="High Tower Text" pitchFamily="18" charset="0"/>
              </a:rPr>
              <a:t>c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command does not know the name of the file that provided the input. Therefore, not knowing the filename, </a:t>
            </a:r>
            <a:r>
              <a:rPr lang="en-US" altLang="zh-TW" sz="2800" spc="-200" dirty="0" err="1" smtClean="0">
                <a:latin typeface="High Tower Text" pitchFamily="18" charset="0"/>
              </a:rPr>
              <a:t>w</a:t>
            </a:r>
            <a:r>
              <a:rPr lang="en-US" altLang="zh-TW" sz="2800" dirty="0" err="1" smtClean="0">
                <a:latin typeface="High Tower Text" pitchFamily="18" charset="0"/>
              </a:rPr>
              <a:t>c</a:t>
            </a:r>
            <a:r>
              <a:rPr lang="en-US" altLang="zh-TW" sz="2400" dirty="0" smtClean="0"/>
              <a:t> can’t put that name in its output. This is good. After all, why would we want to see the word “</a:t>
            </a:r>
            <a:r>
              <a:rPr lang="en-US" altLang="zh-TW" sz="2400" dirty="0" err="1" smtClean="0"/>
              <a:t>tempfile</a:t>
            </a:r>
            <a:r>
              <a:rPr lang="en-US" altLang="zh-TW" sz="2400" dirty="0" smtClean="0"/>
              <a:t>” displayed? 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864856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7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5" grpId="0" animBg="1"/>
      <p:bldP spid="174086" grpId="0" animBg="1"/>
      <p:bldP spid="174086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304800"/>
            <a:ext cx="8229600" cy="62484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b="1" dirty="0" smtClean="0">
                <a:solidFill>
                  <a:schemeClr val="bg1"/>
                </a:solidFill>
              </a:rPr>
              <a:t>	% </a:t>
            </a:r>
            <a:r>
              <a:rPr lang="en-US" altLang="zh-TW" sz="2400" b="1" dirty="0" smtClean="0">
                <a:solidFill>
                  <a:schemeClr val="bg1"/>
                </a:solidFill>
                <a:latin typeface="High Tower Text" pitchFamily="18" charset="0"/>
              </a:rPr>
              <a:t>ls A*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  <a:latin typeface="High Tower Text" pitchFamily="18" charset="0"/>
              </a:rPr>
              <a:t>	ABCD	     </a:t>
            </a:r>
            <a:r>
              <a:rPr lang="en-US" altLang="zh-TW" sz="2400" b="1" dirty="0" err="1" smtClean="0">
                <a:solidFill>
                  <a:schemeClr val="bg1"/>
                </a:solidFill>
                <a:latin typeface="High Tower Text" pitchFamily="18" charset="0"/>
              </a:rPr>
              <a:t>Afile</a:t>
            </a:r>
            <a:r>
              <a:rPr lang="en-US" altLang="zh-TW" sz="2400" b="1" dirty="0" smtClean="0">
                <a:solidFill>
                  <a:schemeClr val="bg1"/>
                </a:solidFill>
                <a:latin typeface="High Tower Text" pitchFamily="18" charset="0"/>
              </a:rPr>
              <a:t>	       </a:t>
            </a:r>
            <a:r>
              <a:rPr lang="en-US" altLang="zh-TW" sz="2400" b="1" dirty="0" err="1" smtClean="0">
                <a:solidFill>
                  <a:schemeClr val="bg1"/>
                </a:solidFill>
                <a:latin typeface="High Tower Text" pitchFamily="18" charset="0"/>
              </a:rPr>
              <a:t>APROG.c</a:t>
            </a:r>
            <a:r>
              <a:rPr lang="en-US" altLang="zh-TW" sz="2400" b="1" dirty="0" smtClean="0">
                <a:solidFill>
                  <a:schemeClr val="bg1"/>
                </a:solidFill>
                <a:latin typeface="High Tower Text" pitchFamily="18" charset="0"/>
              </a:rPr>
              <a:t>	    AZZZ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  <a:latin typeface="High Tower Text" pitchFamily="18" charset="0"/>
              </a:rPr>
              <a:t>	ABD.txt	     AFILE</a:t>
            </a:r>
            <a:r>
              <a:rPr lang="en-US" altLang="zh-TW" sz="2200" b="1" dirty="0" smtClean="0">
                <a:solidFill>
                  <a:schemeClr val="bg1"/>
                </a:solidFill>
                <a:latin typeface="Times New Roman" pitchFamily="18" charset="0"/>
              </a:rPr>
              <a:t>2</a:t>
            </a:r>
            <a:r>
              <a:rPr lang="en-US" altLang="zh-TW" sz="2400" b="1" dirty="0" smtClean="0">
                <a:solidFill>
                  <a:schemeClr val="bg1"/>
                </a:solidFill>
                <a:latin typeface="High Tower Text" pitchFamily="18" charset="0"/>
              </a:rPr>
              <a:t>	       </a:t>
            </a:r>
            <a:r>
              <a:rPr lang="en-US" altLang="zh-TW" sz="2400" b="1" dirty="0" err="1" smtClean="0">
                <a:solidFill>
                  <a:schemeClr val="bg1"/>
                </a:solidFill>
                <a:latin typeface="High Tower Text" pitchFamily="18" charset="0"/>
              </a:rPr>
              <a:t>APROG.x</a:t>
            </a:r>
            <a:r>
              <a:rPr lang="en-US" altLang="zh-TW" sz="2400" b="1" dirty="0" smtClean="0">
                <a:solidFill>
                  <a:schemeClr val="bg1"/>
                </a:solidFill>
                <a:latin typeface="High Tower Text" pitchFamily="18" charset="0"/>
              </a:rPr>
              <a:t>	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  <a:latin typeface="High Tower Text" pitchFamily="18" charset="0"/>
              </a:rPr>
              <a:t>	ACE	     AFILE</a:t>
            </a:r>
            <a:r>
              <a:rPr lang="en-US" altLang="zh-TW" sz="2200" b="1" dirty="0" smtClean="0">
                <a:solidFill>
                  <a:schemeClr val="bg1"/>
                </a:solidFill>
                <a:latin typeface="Times New Roman" pitchFamily="18" charset="0"/>
              </a:rPr>
              <a:t>3	        </a:t>
            </a:r>
            <a:r>
              <a:rPr lang="en-US" altLang="zh-TW" sz="2400" b="1" dirty="0" smtClean="0">
                <a:solidFill>
                  <a:schemeClr val="bg1"/>
                </a:solidFill>
                <a:latin typeface="High Tower Text" pitchFamily="18" charset="0"/>
              </a:rPr>
              <a:t>Aqrs.txt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b="1" dirty="0" smtClean="0">
                <a:solidFill>
                  <a:schemeClr val="bg1"/>
                </a:solidFill>
              </a:rPr>
              <a:t>	% </a:t>
            </a:r>
            <a:r>
              <a:rPr lang="en-US" altLang="zh-TW" sz="2400" b="1" dirty="0" smtClean="0">
                <a:solidFill>
                  <a:schemeClr val="bg1"/>
                </a:solidFill>
                <a:latin typeface="High Tower Text" pitchFamily="18" charset="0"/>
              </a:rPr>
              <a:t>ls A* &gt; </a:t>
            </a:r>
            <a:r>
              <a:rPr lang="en-US" altLang="zh-TW" sz="2400" b="1" dirty="0" err="1" smtClean="0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400" b="1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b="1" dirty="0" smtClean="0">
                <a:solidFill>
                  <a:schemeClr val="bg1"/>
                </a:solidFill>
              </a:rPr>
              <a:t>	% </a:t>
            </a:r>
            <a:r>
              <a:rPr lang="en-US" altLang="zh-TW" sz="2400" b="1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400" b="1" dirty="0" err="1" smtClean="0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400" b="1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  <a:latin typeface="High Tower Text" pitchFamily="18" charset="0"/>
              </a:rPr>
              <a:t>	ABCD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  <a:latin typeface="High Tower Text" pitchFamily="18" charset="0"/>
              </a:rPr>
              <a:t>	ABD.txt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  <a:latin typeface="High Tower Text" pitchFamily="18" charset="0"/>
              </a:rPr>
              <a:t>	ACE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  <a:latin typeface="High Tower Text" pitchFamily="18" charset="0"/>
              </a:rPr>
              <a:t>	</a:t>
            </a:r>
            <a:r>
              <a:rPr lang="en-US" altLang="zh-TW" sz="2400" b="1" dirty="0" err="1" smtClean="0">
                <a:solidFill>
                  <a:schemeClr val="bg1"/>
                </a:solidFill>
                <a:latin typeface="High Tower Text" pitchFamily="18" charset="0"/>
              </a:rPr>
              <a:t>Afile</a:t>
            </a:r>
            <a:endParaRPr lang="en-US" altLang="zh-TW" sz="2400" b="1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  <a:latin typeface="High Tower Text" pitchFamily="18" charset="0"/>
              </a:rPr>
              <a:t>	AFILE</a:t>
            </a:r>
            <a:r>
              <a:rPr lang="en-US" altLang="zh-TW" sz="2200" b="1" dirty="0" smtClean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altLang="zh-TW" sz="2400" b="1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  <a:latin typeface="High Tower Text" pitchFamily="18" charset="0"/>
              </a:rPr>
              <a:t>	AFILE</a:t>
            </a:r>
            <a:r>
              <a:rPr lang="en-US" altLang="zh-TW" sz="2200" b="1" dirty="0" smtClean="0">
                <a:solidFill>
                  <a:schemeClr val="bg1"/>
                </a:solidFill>
                <a:latin typeface="Times New Roman" pitchFamily="18" charset="0"/>
              </a:rPr>
              <a:t>3</a:t>
            </a:r>
            <a:endParaRPr lang="en-US" altLang="zh-TW" sz="2400" b="1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  <a:latin typeface="High Tower Text" pitchFamily="18" charset="0"/>
              </a:rPr>
              <a:t>	</a:t>
            </a:r>
            <a:r>
              <a:rPr lang="en-US" altLang="zh-TW" sz="2400" b="1" dirty="0" err="1" smtClean="0">
                <a:solidFill>
                  <a:schemeClr val="bg1"/>
                </a:solidFill>
                <a:latin typeface="High Tower Text" pitchFamily="18" charset="0"/>
              </a:rPr>
              <a:t>APROG.c</a:t>
            </a:r>
            <a:endParaRPr lang="en-US" altLang="zh-TW" sz="2400" b="1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  <a:latin typeface="High Tower Text" pitchFamily="18" charset="0"/>
              </a:rPr>
              <a:t>	</a:t>
            </a:r>
            <a:r>
              <a:rPr lang="en-US" altLang="zh-TW" sz="2400" b="1" dirty="0" err="1" smtClean="0">
                <a:solidFill>
                  <a:schemeClr val="bg1"/>
                </a:solidFill>
                <a:latin typeface="High Tower Text" pitchFamily="18" charset="0"/>
              </a:rPr>
              <a:t>APROG.x</a:t>
            </a:r>
            <a:r>
              <a:rPr lang="en-US" altLang="zh-TW" sz="2400" b="1" dirty="0" smtClean="0">
                <a:solidFill>
                  <a:schemeClr val="bg1"/>
                </a:solidFill>
                <a:latin typeface="High Tower Text" pitchFamily="18" charset="0"/>
              </a:rPr>
              <a:t>	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  <a:latin typeface="High Tower Text" pitchFamily="18" charset="0"/>
              </a:rPr>
              <a:t>	Aqrs.txt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  <a:latin typeface="Times New Roman" pitchFamily="18" charset="0"/>
              </a:rPr>
              <a:t>	AZZZ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dirty="0" smtClean="0">
                <a:solidFill>
                  <a:schemeClr val="bg1"/>
                </a:solidFill>
              </a:rPr>
              <a:t>    	</a:t>
            </a:r>
            <a:r>
              <a:rPr lang="en-US" altLang="zh-TW" sz="2000" b="1" dirty="0" smtClean="0">
                <a:solidFill>
                  <a:schemeClr val="bg1"/>
                </a:solidFill>
              </a:rPr>
              <a:t>%</a:t>
            </a:r>
            <a:endParaRPr lang="zh-TW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3124200" y="3048000"/>
            <a:ext cx="5867400" cy="1828800"/>
          </a:xfrm>
          <a:prstGeom prst="wedgeRoundRectCallout">
            <a:avLst>
              <a:gd name="adj1" fmla="val -71186"/>
              <a:gd name="adj2" fmla="val -3570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Notice that ls is unique among common UNIX commands, in that the output is different when redirected than when sent to the screen: each file goes on its own line.</a:t>
            </a:r>
          </a:p>
        </p:txBody>
      </p:sp>
      <p:sp>
        <p:nvSpPr>
          <p:cNvPr id="208902" name="AutoShape 6"/>
          <p:cNvSpPr>
            <a:spLocks noChangeArrowheads="1"/>
          </p:cNvSpPr>
          <p:nvPr/>
        </p:nvSpPr>
        <p:spPr bwMode="auto">
          <a:xfrm>
            <a:off x="3886200" y="2590800"/>
            <a:ext cx="3581400" cy="1676400"/>
          </a:xfrm>
          <a:prstGeom prst="wedgeRoundRectCallout">
            <a:avLst>
              <a:gd name="adj1" fmla="val -50131"/>
              <a:gd name="adj2" fmla="val 1925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And that difference </a:t>
            </a:r>
            <a:r>
              <a:rPr lang="en-US" altLang="zh-TW" sz="2400" dirty="0" smtClean="0"/>
              <a:t>of </a:t>
            </a:r>
            <a:r>
              <a:rPr lang="en-US" altLang="zh-TW" sz="2400" dirty="0"/>
              <a:t>behavior explains why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err="1" smtClean="0"/>
              <a:t>wc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-l gave an answer of </a:t>
            </a:r>
            <a:r>
              <a:rPr lang="en-US" altLang="zh-TW" sz="2400" dirty="0">
                <a:solidFill>
                  <a:srgbClr val="FF0000"/>
                </a:solidFill>
              </a:rPr>
              <a:t>10</a:t>
            </a:r>
            <a:r>
              <a:rPr lang="en-US" altLang="zh-TW" sz="2400" dirty="0"/>
              <a:t>, rather </a:t>
            </a:r>
            <a:r>
              <a:rPr lang="en-US" altLang="zh-TW" sz="2400" dirty="0" smtClean="0"/>
              <a:t>than an </a:t>
            </a:r>
            <a:r>
              <a:rPr lang="en-US" altLang="zh-TW" sz="2400" dirty="0"/>
              <a:t>answer of </a:t>
            </a:r>
            <a:r>
              <a:rPr lang="en-US" altLang="zh-TW" sz="2400" dirty="0">
                <a:solidFill>
                  <a:srgbClr val="FFFF00"/>
                </a:solidFill>
              </a:rPr>
              <a:t>3</a:t>
            </a:r>
            <a:r>
              <a:rPr lang="en-US" altLang="zh-TW" sz="2400" dirty="0"/>
              <a:t>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905000" y="665922"/>
            <a:ext cx="5141343" cy="3244720"/>
            <a:chOff x="1905000" y="665922"/>
            <a:chExt cx="5141343" cy="3244720"/>
          </a:xfrm>
        </p:grpSpPr>
        <p:sp>
          <p:nvSpPr>
            <p:cNvPr id="8" name="Rectangle 7"/>
            <p:cNvSpPr/>
            <p:nvPr/>
          </p:nvSpPr>
          <p:spPr bwMode="auto">
            <a:xfrm>
              <a:off x="2362200" y="685800"/>
              <a:ext cx="914400" cy="1066800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3600" b="0" i="0" u="none" strike="noStrike" cap="none" normalizeH="0" baseline="0" dirty="0" smtClean="0">
                  <a:ln>
                    <a:noFill/>
                  </a:ln>
                  <a:solidFill>
                    <a:srgbClr val="FFFF00"/>
                  </a:solidFill>
                  <a:effectLst/>
                  <a:latin typeface="Arial" charset="0"/>
                  <a:ea typeface="新細明體" charset="-120"/>
                </a:rPr>
                <a:t>3</a:t>
              </a:r>
              <a:br>
                <a:rPr kumimoji="1" lang="en-US" sz="3600" b="0" i="0" u="none" strike="noStrike" cap="none" normalizeH="0" baseline="0" dirty="0" smtClean="0">
                  <a:ln>
                    <a:noFill/>
                  </a:ln>
                  <a:solidFill>
                    <a:srgbClr val="FFFF00"/>
                  </a:solidFill>
                  <a:effectLst/>
                  <a:latin typeface="Arial" charset="0"/>
                  <a:ea typeface="新細明體" charset="-120"/>
                </a:rPr>
              </a:br>
              <a:r>
                <a:rPr kumimoji="1" lang="en-US" sz="3600" b="0" i="0" u="none" strike="noStrike" cap="none" normalizeH="0" baseline="0" dirty="0" smtClean="0">
                  <a:ln>
                    <a:noFill/>
                  </a:ln>
                  <a:solidFill>
                    <a:srgbClr val="FFFF00"/>
                  </a:solidFill>
                  <a:effectLst/>
                  <a:latin typeface="Arial" charset="0"/>
                  <a:ea typeface="新細明體" charset="-120"/>
                </a:rPr>
                <a:t> lines</a:t>
              </a:r>
            </a:p>
          </p:txBody>
        </p:sp>
        <p:sp>
          <p:nvSpPr>
            <p:cNvPr id="6" name="Left Brace 5"/>
            <p:cNvSpPr/>
            <p:nvPr/>
          </p:nvSpPr>
          <p:spPr bwMode="auto">
            <a:xfrm flipH="1">
              <a:off x="1905000" y="665922"/>
              <a:ext cx="533400" cy="1086678"/>
            </a:xfrm>
            <a:prstGeom prst="leftBrace">
              <a:avLst>
                <a:gd name="adj1" fmla="val 33498"/>
                <a:gd name="adj2" fmla="val 50000"/>
              </a:avLst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 flipV="1">
              <a:off x="2967487" y="1069675"/>
              <a:ext cx="4078856" cy="284096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</p:grpSp>
      <p:grpSp>
        <p:nvGrpSpPr>
          <p:cNvPr id="14" name="Group 13"/>
          <p:cNvGrpSpPr/>
          <p:nvPr/>
        </p:nvGrpSpPr>
        <p:grpSpPr>
          <a:xfrm>
            <a:off x="1905000" y="2494722"/>
            <a:ext cx="5029202" cy="3601278"/>
            <a:chOff x="1905000" y="2494722"/>
            <a:chExt cx="5029202" cy="3601278"/>
          </a:xfrm>
        </p:grpSpPr>
        <p:sp>
          <p:nvSpPr>
            <p:cNvPr id="3" name="Rectangle 2"/>
            <p:cNvSpPr/>
            <p:nvPr/>
          </p:nvSpPr>
          <p:spPr bwMode="auto">
            <a:xfrm>
              <a:off x="2362200" y="3810000"/>
              <a:ext cx="914400" cy="1066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36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  <a:ea typeface="新細明體" charset="-120"/>
                </a:rPr>
                <a:t>10</a:t>
              </a:r>
              <a:br>
                <a:rPr kumimoji="1" lang="en-US" sz="36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  <a:ea typeface="新細明體" charset="-120"/>
                </a:rPr>
              </a:br>
              <a:r>
                <a:rPr kumimoji="1" lang="en-US" sz="36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  <a:ea typeface="新細明體" charset="-120"/>
                </a:rPr>
                <a:t> lines</a:t>
              </a:r>
            </a:p>
          </p:txBody>
        </p:sp>
        <p:sp>
          <p:nvSpPr>
            <p:cNvPr id="2" name="Left Brace 1"/>
            <p:cNvSpPr/>
            <p:nvPr/>
          </p:nvSpPr>
          <p:spPr bwMode="auto">
            <a:xfrm flipH="1">
              <a:off x="1905000" y="2494722"/>
              <a:ext cx="533400" cy="3601278"/>
            </a:xfrm>
            <a:prstGeom prst="leftBrace">
              <a:avLst>
                <a:gd name="adj1" fmla="val 48178"/>
                <a:gd name="adj2" fmla="val 5000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H="1">
              <a:off x="3083442" y="3657600"/>
              <a:ext cx="3850760" cy="43061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009105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890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smtClean="0">
                <a:solidFill>
                  <a:srgbClr val="0033CC"/>
                </a:solidFill>
              </a:rPr>
              <a:t>cut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838200"/>
            <a:ext cx="876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sz="4400" b="1" kern="0" spc="-50" dirty="0" smtClean="0">
                <a:solidFill>
                  <a:srgbClr val="FF0000"/>
                </a:solidFill>
                <a:latin typeface="High Tower Text" pitchFamily="18" charset="0"/>
              </a:rPr>
              <a:t>cut</a:t>
            </a:r>
            <a:r>
              <a:rPr lang="en-US" altLang="zh-TW" sz="3600" b="1" kern="0" spc="-50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b="0" kern="0" spc="-50" dirty="0" smtClean="0">
                <a:solidFill>
                  <a:srgbClr val="FF0000"/>
                </a:solidFill>
                <a:latin typeface="Times New Roman" pitchFamily="18" charset="0"/>
              </a:rPr>
              <a:t>characters (-c) or fields </a:t>
            </a:r>
            <a:r>
              <a:rPr lang="en-US" altLang="zh-TW" b="0" kern="0" spc="-25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b="0" kern="0" spc="-15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b="0" kern="0" spc="250" dirty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) </a:t>
            </a:r>
            <a:r>
              <a:rPr lang="en-US" altLang="zh-TW" b="0" kern="0" spc="-50" dirty="0" smtClean="0">
                <a:solidFill>
                  <a:srgbClr val="FF0000"/>
                </a:solidFill>
                <a:latin typeface="Times New Roman" pitchFamily="18" charset="0"/>
              </a:rPr>
              <a:t>from each input line. </a:t>
            </a:r>
            <a:r>
              <a:rPr lang="en-US" altLang="zh-TW" b="0" kern="0" dirty="0" smtClean="0">
                <a:solidFill>
                  <a:srgbClr val="FF0000"/>
                </a:solidFill>
                <a:latin typeface="Times New Roman" pitchFamily="18" charset="0"/>
              </a:rPr>
              <a:t>Other useful flags are --complement(</a:t>
            </a:r>
            <a:r>
              <a:rPr lang="zh-TW" altLang="en-US" sz="2800" b="0" kern="0" dirty="0" smtClean="0">
                <a:solidFill>
                  <a:srgbClr val="FF0000"/>
                </a:solidFill>
                <a:latin typeface="Times New Roman" pitchFamily="18" charset="0"/>
              </a:rPr>
              <a:t>相反</a:t>
            </a:r>
            <a:r>
              <a:rPr lang="en-US" altLang="zh-TW" b="0" kern="0" dirty="0" smtClean="0">
                <a:solidFill>
                  <a:srgbClr val="FF0000"/>
                </a:solidFill>
                <a:latin typeface="Times New Roman" pitchFamily="18" charset="0"/>
              </a:rPr>
              <a:t>) and -d.</a:t>
            </a:r>
          </a:p>
          <a:p>
            <a:pPr marL="0" indent="0" eaLnBrk="1" hangingPunct="1">
              <a:buFontTx/>
              <a:buNone/>
            </a:pPr>
            <a:endParaRPr lang="en-US" altLang="zh-TW" sz="1800" b="0" kern="0" dirty="0" smtClean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b="0" kern="0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2636838"/>
            <a:ext cx="86868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>
                <a:solidFill>
                  <a:srgbClr val="808080"/>
                </a:solidFill>
              </a:rPr>
              <a:t>%</a:t>
            </a: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c</a:t>
            </a:r>
            <a:r>
              <a:rPr lang="en-US" altLang="zh-TW" sz="280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 4-5,10  </a:t>
            </a: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80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</a:rPr>
              <a:t>dej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700">
                <a:solidFill>
                  <a:srgbClr val="000000"/>
                </a:solidFill>
              </a:rPr>
              <a:t>%</a:t>
            </a:r>
            <a:r>
              <a:rPr lang="en-US" altLang="zh-TW" sz="2700">
                <a:solidFill>
                  <a:srgbClr val="000000"/>
                </a:solidFill>
                <a:latin typeface="High Tower Text" pitchFamily="18" charset="0"/>
              </a:rPr>
              <a:t> cut </a:t>
            </a:r>
            <a:r>
              <a:rPr lang="en-US" altLang="zh-TW" sz="27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700">
                <a:solidFill>
                  <a:srgbClr val="000000"/>
                </a:solidFill>
                <a:latin typeface="High Tower Text" pitchFamily="18" charset="0"/>
              </a:rPr>
              <a:t>complement </a:t>
            </a:r>
            <a:r>
              <a:rPr lang="en-US" altLang="zh-TW" sz="27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>
                <a:solidFill>
                  <a:srgbClr val="000000"/>
                </a:solidFill>
                <a:latin typeface="High Tower Text" pitchFamily="18" charset="0"/>
              </a:rPr>
              <a:t>c </a:t>
            </a:r>
            <a:r>
              <a:rPr lang="en-US" altLang="zh-TW" sz="27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4-5,10  </a:t>
            </a:r>
            <a:r>
              <a:rPr lang="en-US" altLang="zh-TW" sz="2700">
                <a:solidFill>
                  <a:srgbClr val="000000"/>
                </a:solidFill>
                <a:latin typeface="High Tower Text" pitchFamily="18" charset="0"/>
              </a:rPr>
              <a:t>abcdefghijklmno.txt</a:t>
            </a:r>
            <a:endParaRPr lang="en-US" altLang="zh-TW" sz="27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000000"/>
                </a:solidFill>
                <a:latin typeface="High Tower Text" pitchFamily="18" charset="0"/>
              </a:rPr>
              <a:t>abcfghiklmno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</a:rPr>
              <a:t>%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 cut 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  <a:cs typeface="Times New Roman" pitchFamily="18" charset="0"/>
              </a:rPr>
              <a:t>f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6,7,8 --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complement filelist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…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</a:rPr>
              <a:t>%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 cut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 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2 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apple banana cherry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</a:rPr>
              <a:t>%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 cut 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d " " 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2  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banana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H="1">
            <a:off x="2209800" y="1951038"/>
            <a:ext cx="3429000" cy="1630362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85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496" y="908720"/>
            <a:ext cx="9048464" cy="1512168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For example, suppose we want to know what the name of the current directory is.</a:t>
            </a:r>
            <a:endParaRPr lang="en-US" altLang="zh-TW" sz="28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altLang="zh-TW" sz="2400" dirty="0" smtClean="0">
                <a:solidFill>
                  <a:schemeClr val="bg1"/>
                </a:solidFill>
              </a:rPr>
              <a:t>We can get the path with the </a:t>
            </a:r>
            <a:r>
              <a:rPr lang="en-US" altLang="zh-TW" sz="2400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altLang="zh-TW" sz="2400" dirty="0" smtClean="0">
                <a:solidFill>
                  <a:schemeClr val="bg1"/>
                </a:solidFill>
              </a:rPr>
              <a:t> command:</a:t>
            </a:r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lvl="1" eaLnBrk="1" hangingPunct="1">
              <a:lnSpc>
                <a:spcPct val="80000"/>
              </a:lnSpc>
            </a:pPr>
            <a:endParaRPr lang="en-US" altLang="zh-TW" sz="2400" dirty="0" smtClean="0"/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en-US" altLang="zh-TW" sz="2400" dirty="0" smtClean="0">
              <a:latin typeface="High Tower Text" pitchFamily="18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5496" y="908720"/>
            <a:ext cx="9048464" cy="12961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7338" indent="-287338" eaLnBrk="1" hangingPunct="1">
              <a:lnSpc>
                <a:spcPct val="80000"/>
              </a:lnSpc>
            </a:pPr>
            <a:r>
              <a:rPr lang="en-US" altLang="zh-TW" sz="2800" b="0" kern="0" dirty="0" smtClean="0"/>
              <a:t>You generally redirect output to a file to </a:t>
            </a:r>
            <a:r>
              <a:rPr lang="en-US" altLang="zh-TW" sz="2800" b="0" i="1" kern="0" dirty="0" smtClean="0"/>
              <a:t>save</a:t>
            </a:r>
            <a:r>
              <a:rPr lang="en-US" altLang="zh-TW" sz="2800" b="0" kern="0" dirty="0" smtClean="0"/>
              <a:t> the info.</a:t>
            </a:r>
          </a:p>
          <a:p>
            <a:pPr marL="627063" lvl="1" indent="-339725" eaLnBrk="1" hangingPunct="1">
              <a:lnSpc>
                <a:spcPct val="80000"/>
              </a:lnSpc>
            </a:pPr>
            <a:r>
              <a:rPr lang="en-US" altLang="zh-TW" b="0" kern="0" spc="-10" dirty="0" smtClean="0"/>
              <a:t>After all, if it goes to the screen, it is lost; if it goes to a file, you can open that file to see what was printed.</a:t>
            </a:r>
            <a:endParaRPr lang="en-US" altLang="zh-TW" b="0" kern="0" spc="-10" dirty="0" smtClean="0">
              <a:latin typeface="High Tower Text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07504" y="-27384"/>
            <a:ext cx="885536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dirty="0" smtClean="0">
                <a:solidFill>
                  <a:srgbClr val="0033CC"/>
                </a:solidFill>
              </a:rPr>
              <a:t>Output Redirection for Useful Stuff</a:t>
            </a:r>
            <a:endParaRPr lang="en-US" altLang="zh-TW" sz="4800" b="0" kern="0" dirty="0" smtClean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1943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1691680" y="3501008"/>
            <a:ext cx="5832648" cy="100811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basename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/home/Me/subdir1/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mydir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lnSpc>
                <a:spcPct val="85000"/>
              </a:lnSpc>
            </a:pP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mydir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07504" y="-27384"/>
            <a:ext cx="885536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dirty="0" smtClean="0">
                <a:solidFill>
                  <a:srgbClr val="0033CC"/>
                </a:solidFill>
              </a:rPr>
              <a:t>Output Redirection for Useful Stuff</a:t>
            </a:r>
            <a:endParaRPr lang="en-US" altLang="zh-TW" sz="4800" b="0" kern="0" dirty="0" smtClean="0">
              <a:solidFill>
                <a:srgbClr val="0033CC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691680" y="5805264"/>
            <a:ext cx="5832648" cy="100811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–P &gt;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mypath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basename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mypath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mydir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691680" y="2060848"/>
            <a:ext cx="5832648" cy="100811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–P </a:t>
            </a:r>
          </a:p>
          <a:p>
            <a:pPr>
              <a:lnSpc>
                <a:spcPct val="85000"/>
              </a:lnSpc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/home/Me/subdir1/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mydir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496" y="908720"/>
            <a:ext cx="9108504" cy="6048672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 smtClean="0"/>
              <a:t>For example, suppose we want to know what the name of the current directory is.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 dirty="0" smtClean="0"/>
              <a:t>We can get the path with the </a:t>
            </a:r>
            <a:r>
              <a:rPr lang="en-US" altLang="zh-TW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altLang="zh-TW" sz="2400" dirty="0" smtClean="0"/>
              <a:t> command:</a:t>
            </a:r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lvl="1" eaLnBrk="1" hangingPunct="1">
              <a:lnSpc>
                <a:spcPct val="80000"/>
              </a:lnSpc>
            </a:pPr>
            <a:endParaRPr lang="en-US" altLang="zh-TW" sz="2400" dirty="0" smtClean="0"/>
          </a:p>
          <a:p>
            <a:pPr lvl="1" eaLnBrk="1" hangingPunct="1">
              <a:lnSpc>
                <a:spcPct val="80000"/>
              </a:lnSpc>
            </a:pPr>
            <a:endParaRPr lang="en-US" altLang="zh-TW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altLang="zh-TW" sz="2400" spc="-40" dirty="0" smtClean="0"/>
              <a:t>And we can get just the directory with the </a:t>
            </a:r>
            <a:r>
              <a:rPr lang="en-US" altLang="zh-TW" sz="2400" b="1" spc="-4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basename</a:t>
            </a:r>
            <a:r>
              <a:rPr lang="en-US" altLang="zh-TW" sz="2400" spc="-40" dirty="0" smtClean="0"/>
              <a:t> command:</a:t>
            </a:r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lvl="1" eaLnBrk="1" hangingPunct="1">
              <a:lnSpc>
                <a:spcPct val="80000"/>
              </a:lnSpc>
            </a:pPr>
            <a:endParaRPr lang="en-US" altLang="zh-TW" sz="2000" dirty="0" smtClean="0"/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marL="457200" lvl="1" indent="-457200" eaLnBrk="1" hangingPunct="1">
              <a:lnSpc>
                <a:spcPct val="80000"/>
              </a:lnSpc>
              <a:buNone/>
            </a:pPr>
            <a:r>
              <a:rPr lang="en-US" altLang="zh-TW" sz="2400" dirty="0" smtClean="0">
                <a:solidFill>
                  <a:srgbClr val="C00000"/>
                </a:solidFill>
              </a:rPr>
              <a:t>	    Q: But, how to make the above work without having to	</a:t>
            </a:r>
            <a:br>
              <a:rPr lang="en-US" altLang="zh-TW" sz="2400" dirty="0" smtClean="0">
                <a:solidFill>
                  <a:srgbClr val="C00000"/>
                </a:solidFill>
              </a:rPr>
            </a:br>
            <a:r>
              <a:rPr lang="en-US" altLang="zh-TW" sz="2400" dirty="0" smtClean="0">
                <a:solidFill>
                  <a:srgbClr val="C00000"/>
                </a:solidFill>
              </a:rPr>
              <a:t>        </a:t>
            </a:r>
            <a:r>
              <a:rPr lang="en-US" altLang="zh-TW" sz="800" dirty="0" smtClean="0">
                <a:solidFill>
                  <a:srgbClr val="C00000"/>
                </a:solidFill>
              </a:rPr>
              <a:t>  </a:t>
            </a:r>
            <a:r>
              <a:rPr lang="en-US" altLang="zh-TW" sz="100" dirty="0" smtClean="0">
                <a:solidFill>
                  <a:srgbClr val="C00000"/>
                </a:solidFill>
              </a:rPr>
              <a:t> </a:t>
            </a:r>
            <a:r>
              <a:rPr lang="en-US" altLang="zh-TW" sz="2400" spc="-20" dirty="0" smtClean="0">
                <a:solidFill>
                  <a:srgbClr val="C00000"/>
                </a:solidFill>
              </a:rPr>
              <a:t>physically type the path as an argument to </a:t>
            </a:r>
            <a:r>
              <a:rPr lang="en-US" altLang="zh-TW" sz="2400" b="1" spc="-20" dirty="0" err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basename</a:t>
            </a:r>
            <a:r>
              <a:rPr lang="en-US" altLang="zh-TW" sz="2400" spc="-20" dirty="0" smtClean="0">
                <a:solidFill>
                  <a:srgbClr val="C00000"/>
                </a:solidFill>
              </a:rPr>
              <a:t>?</a:t>
            </a:r>
          </a:p>
          <a:p>
            <a:pPr marL="342900" lvl="1" indent="-342900" eaLnBrk="1" hangingPunct="1">
              <a:lnSpc>
                <a:spcPct val="80000"/>
              </a:lnSpc>
              <a:buNone/>
            </a:pPr>
            <a:r>
              <a:rPr lang="en-US" altLang="zh-TW" sz="400" dirty="0" smtClean="0"/>
              <a:t/>
            </a:r>
            <a:br>
              <a:rPr lang="en-US" altLang="zh-TW" sz="400" dirty="0" smtClean="0"/>
            </a:br>
            <a:r>
              <a:rPr lang="en-US" altLang="zh-TW" sz="2400" dirty="0" smtClean="0"/>
              <a:t>  </a:t>
            </a:r>
            <a:r>
              <a:rPr lang="en-US" altLang="zh-TW" sz="2400" dirty="0">
                <a:solidFill>
                  <a:srgbClr val="339933"/>
                </a:solidFill>
              </a:rPr>
              <a:t> </a:t>
            </a:r>
            <a:r>
              <a:rPr lang="en-US" altLang="zh-TW" sz="2400" dirty="0" smtClean="0">
                <a:solidFill>
                  <a:srgbClr val="339933"/>
                </a:solidFill>
              </a:rPr>
              <a:t>  </a:t>
            </a:r>
            <a:r>
              <a:rPr lang="en-US" altLang="zh-TW" sz="1050" dirty="0" smtClean="0">
                <a:solidFill>
                  <a:srgbClr val="339933"/>
                </a:solidFill>
              </a:rPr>
              <a:t> </a:t>
            </a:r>
            <a:r>
              <a:rPr lang="en-US" altLang="zh-TW" sz="2400" dirty="0" smtClean="0">
                <a:solidFill>
                  <a:srgbClr val="339933"/>
                </a:solidFill>
              </a:rPr>
              <a:t>A: On slide #13, we did it with </a:t>
            </a:r>
            <a:r>
              <a:rPr lang="en-US" altLang="zh-TW" sz="2400" b="1" dirty="0" smtClean="0">
                <a:solidFill>
                  <a:srgbClr val="7030A0"/>
                </a:solidFill>
              </a:rPr>
              <a:t>`</a:t>
            </a:r>
            <a:r>
              <a:rPr lang="en-US" altLang="zh-TW" sz="2400" dirty="0" smtClean="0">
                <a:solidFill>
                  <a:srgbClr val="339933"/>
                </a:solidFill>
              </a:rPr>
              <a:t>…</a:t>
            </a:r>
            <a:r>
              <a:rPr lang="en-US" altLang="zh-TW" sz="2400" b="1" dirty="0" smtClean="0">
                <a:solidFill>
                  <a:srgbClr val="7030A0"/>
                </a:solidFill>
              </a:rPr>
              <a:t>`</a:t>
            </a:r>
            <a:r>
              <a:rPr lang="en-US" altLang="zh-TW" sz="2400" dirty="0" smtClean="0">
                <a:solidFill>
                  <a:srgbClr val="339933"/>
                </a:solidFill>
              </a:rPr>
              <a:t>. But we can also do it by </a:t>
            </a:r>
            <a:br>
              <a:rPr lang="en-US" altLang="zh-TW" sz="2400" dirty="0" smtClean="0">
                <a:solidFill>
                  <a:srgbClr val="339933"/>
                </a:solidFill>
              </a:rPr>
            </a:br>
            <a:r>
              <a:rPr lang="en-US" altLang="zh-TW" sz="2400" dirty="0" smtClean="0">
                <a:solidFill>
                  <a:srgbClr val="339933"/>
                </a:solidFill>
              </a:rPr>
              <a:t>          </a:t>
            </a:r>
            <a:r>
              <a:rPr lang="en-US" altLang="zh-TW" sz="2400" spc="-40" dirty="0" smtClean="0">
                <a:solidFill>
                  <a:srgbClr val="339933"/>
                </a:solidFill>
              </a:rPr>
              <a:t>saving </a:t>
            </a:r>
            <a:r>
              <a:rPr lang="en-US" altLang="zh-TW" sz="2400" spc="-40" dirty="0">
                <a:solidFill>
                  <a:srgbClr val="339933"/>
                </a:solidFill>
              </a:rPr>
              <a:t>the </a:t>
            </a:r>
            <a:r>
              <a:rPr lang="en-US" altLang="zh-TW" sz="2400" b="1" spc="-40" dirty="0" err="1">
                <a:solidFill>
                  <a:srgbClr val="3399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altLang="zh-TW" sz="1800" b="1" spc="-40" dirty="0">
                <a:solidFill>
                  <a:srgbClr val="3399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400" spc="-40" dirty="0">
                <a:solidFill>
                  <a:srgbClr val="339933"/>
                </a:solidFill>
              </a:rPr>
              <a:t>info, rather</a:t>
            </a:r>
            <a:r>
              <a:rPr lang="en-US" altLang="zh-TW" sz="1400" spc="-40" dirty="0">
                <a:solidFill>
                  <a:srgbClr val="339933"/>
                </a:solidFill>
              </a:rPr>
              <a:t> </a:t>
            </a:r>
            <a:r>
              <a:rPr lang="en-US" altLang="zh-TW" sz="2400" spc="-40" dirty="0">
                <a:solidFill>
                  <a:srgbClr val="339933"/>
                </a:solidFill>
              </a:rPr>
              <a:t>than</a:t>
            </a:r>
            <a:r>
              <a:rPr lang="en-US" altLang="zh-TW" sz="2400" dirty="0" smtClean="0">
                <a:solidFill>
                  <a:srgbClr val="339933"/>
                </a:solidFill>
              </a:rPr>
              <a:t> </a:t>
            </a:r>
            <a:r>
              <a:rPr lang="en-US" altLang="zh-TW" sz="2400" spc="-40" dirty="0" smtClean="0">
                <a:solidFill>
                  <a:srgbClr val="339933"/>
                </a:solidFill>
              </a:rPr>
              <a:t>“losing” it to the screen:</a:t>
            </a:r>
            <a:endParaRPr lang="en-US" altLang="zh-TW" sz="2000" spc="-40" dirty="0" smtClean="0">
              <a:solidFill>
                <a:srgbClr val="339933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lvl="1" eaLnBrk="1" hangingPunct="1">
              <a:lnSpc>
                <a:spcPct val="80000"/>
              </a:lnSpc>
            </a:pPr>
            <a:endParaRPr lang="en-US" altLang="zh-TW" sz="2400" dirty="0" smtClean="0"/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en-US" altLang="zh-TW" sz="2400" dirty="0" smtClean="0"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2499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07504" y="-27384"/>
            <a:ext cx="885536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dirty="0" smtClean="0">
                <a:solidFill>
                  <a:srgbClr val="0033CC"/>
                </a:solidFill>
              </a:rPr>
              <a:t>Output Redirection for Useful Stuff</a:t>
            </a:r>
            <a:endParaRPr lang="en-US" altLang="zh-TW" sz="4800" b="0" kern="0" dirty="0" smtClean="0">
              <a:solidFill>
                <a:srgbClr val="0033CC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7935" y="2302768"/>
            <a:ext cx="9048464" cy="170229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TW" sz="2800" b="0" kern="0" dirty="0" smtClean="0"/>
              <a:t>But sometimes you redirect output to hide unwanted display messages.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 b="0" kern="0" dirty="0" smtClean="0"/>
              <a:t>After all, if it goes to a file then it won’t display on the screen.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2400" b="0" kern="0" dirty="0"/>
              <a:t>	</a:t>
            </a:r>
            <a:r>
              <a:rPr lang="en-US" altLang="zh-TW" sz="2400" b="0" kern="0" dirty="0" smtClean="0"/>
              <a:t>Thus: </a:t>
            </a:r>
            <a:r>
              <a:rPr lang="en-US" altLang="zh-TW" sz="2400" b="0" kern="0" dirty="0" smtClean="0">
                <a:solidFill>
                  <a:srgbClr val="0033CC"/>
                </a:solidFill>
              </a:rPr>
              <a:t>Output Redirection for Garbage.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5496" y="908720"/>
            <a:ext cx="9048464" cy="12961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TW" sz="2800" b="0" kern="0" dirty="0" smtClean="0"/>
              <a:t>You generally redirect output to a file to </a:t>
            </a:r>
            <a:r>
              <a:rPr lang="en-US" altLang="zh-TW" sz="2800" b="0" i="1" kern="0" dirty="0" smtClean="0"/>
              <a:t>save</a:t>
            </a:r>
            <a:r>
              <a:rPr lang="en-US" altLang="zh-TW" sz="2800" b="0" kern="0" dirty="0" smtClean="0"/>
              <a:t> the info.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 b="0" kern="0" dirty="0" smtClean="0"/>
              <a:t>After all, if it goes to the screen, it is lost; if it goes to a file, you can open that file to see what was printed.</a:t>
            </a:r>
            <a:endParaRPr lang="en-US" altLang="zh-TW" sz="2400" b="0" kern="0" dirty="0" smtClean="0">
              <a:latin typeface="High Tower Text" pitchFamily="18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600" y="-24544"/>
            <a:ext cx="8686800" cy="838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dirty="0" smtClean="0">
                <a:solidFill>
                  <a:srgbClr val="0033CC"/>
                </a:solidFill>
              </a:rPr>
              <a:t>Output Redirection for Garbage</a:t>
            </a:r>
            <a:endParaRPr lang="en-US" altLang="zh-TW" sz="4800" b="0" kern="0" dirty="0" smtClean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4148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496" y="6453336"/>
            <a:ext cx="9048464" cy="432048"/>
          </a:xfrm>
          <a:noFill/>
        </p:spPr>
        <p:txBody>
          <a:bodyPr/>
          <a:lstStyle/>
          <a:p>
            <a:pPr marL="0" indent="0" algn="ctr" eaLnBrk="1" hangingPunct="1">
              <a:lnSpc>
                <a:spcPct val="80000"/>
              </a:lnSpc>
              <a:buNone/>
            </a:pPr>
            <a:r>
              <a:rPr lang="en-US" altLang="zh-TW" sz="2800" dirty="0" smtClean="0">
                <a:solidFill>
                  <a:srgbClr val="0033CC"/>
                </a:solidFill>
              </a:rPr>
              <a:t>This version produces the right output in both cases.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60040" y="1147800"/>
            <a:ext cx="9023920" cy="105706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  banana  blueberry  cherry  grape 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mango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0040" y="3068960"/>
            <a:ext cx="9023920" cy="158417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b*</a:t>
            </a:r>
          </a:p>
          <a:p>
            <a:pPr>
              <a:lnSpc>
                <a:spcPct val="85000"/>
              </a:lnSpc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banana  blueberry</a:t>
            </a:r>
          </a:p>
          <a:p>
            <a:pPr>
              <a:lnSpc>
                <a:spcPct val="85000"/>
              </a:lnSpc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ls: cannot access 'd*': No such file or directory</a:t>
            </a:r>
          </a:p>
          <a:p>
            <a:pPr>
              <a:lnSpc>
                <a:spcPct val="85000"/>
              </a:lnSpc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5496" y="764704"/>
            <a:ext cx="9048464" cy="45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TW" sz="2800" b="0" kern="0" dirty="0" smtClean="0"/>
              <a:t>Consider the following directory situation: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0040" y="5157192"/>
            <a:ext cx="9023920" cy="129614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b* 2&gt; junk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anana  blueberry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d* 2&gt; junk</a:t>
            </a:r>
          </a:p>
          <a:p>
            <a:pPr>
              <a:lnSpc>
                <a:spcPct val="85000"/>
              </a:lnSpc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5496" y="2348880"/>
            <a:ext cx="904846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TW" sz="2800" b="0" kern="0" dirty="0" smtClean="0"/>
              <a:t>Now compare the outputs for files beginning with ‘b’ versus for files beginning with ‘d’: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5496" y="4797152"/>
            <a:ext cx="904846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TW" sz="2800" b="0" kern="0" dirty="0" smtClean="0"/>
              <a:t>I don’t want that error message. So I do it this way: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28600" y="-24544"/>
            <a:ext cx="8686800" cy="838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dirty="0" smtClean="0">
                <a:solidFill>
                  <a:srgbClr val="0033CC"/>
                </a:solidFill>
              </a:rPr>
              <a:t>Output Redirection for Garbage</a:t>
            </a:r>
            <a:endParaRPr lang="en-US" altLang="zh-TW" sz="4800" b="0" kern="0" dirty="0" smtClean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6996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3" grpId="0" animBg="1"/>
      <p:bldP spid="8" grpId="0" animBg="1"/>
      <p:bldP spid="9" grpId="0"/>
      <p:bldP spid="10" grpId="0" animBg="1"/>
      <p:bldP spid="11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60040" y="1221296"/>
            <a:ext cx="9023920" cy="279992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  banana  blueberry  cherry  grape 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mango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 b*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d* g* 2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junk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banana 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blueberry  grape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</a:t>
            </a:r>
          </a:p>
          <a:p>
            <a:pPr>
              <a:lnSpc>
                <a:spcPct val="85000"/>
              </a:lnSpc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  banana  blueberry  cherry  grape  junk  mango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cat junk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ls: cannot access 'd*': No such file or directory</a:t>
            </a:r>
          </a:p>
          <a:p>
            <a:pPr>
              <a:lnSpc>
                <a:spcPct val="85000"/>
              </a:lnSpc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5496" y="838200"/>
            <a:ext cx="9048464" cy="45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TW" sz="2800" b="0" kern="0" dirty="0" smtClean="0"/>
              <a:t>But the example has a </a:t>
            </a:r>
            <a:r>
              <a:rPr lang="en-US" altLang="zh-TW" sz="2800" b="0" kern="0" dirty="0" smtClean="0"/>
              <a:t>small proble</a:t>
            </a:r>
            <a:r>
              <a:rPr lang="en-US" altLang="zh-TW" sz="2800" b="0" kern="0" dirty="0"/>
              <a:t>m</a:t>
            </a:r>
            <a:r>
              <a:rPr lang="en-US" altLang="zh-TW" sz="2800" b="0" kern="0" dirty="0" smtClean="0"/>
              <a:t>. </a:t>
            </a:r>
            <a:r>
              <a:rPr lang="en-US" altLang="zh-TW" sz="2800" b="0" kern="0" dirty="0" smtClean="0"/>
              <a:t>Consider: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0040" y="5703168"/>
            <a:ext cx="9023920" cy="98505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d* 2&gt; /dev/null</a:t>
            </a:r>
          </a:p>
          <a:p>
            <a:pPr>
              <a:lnSpc>
                <a:spcPct val="85000"/>
              </a:lnSpc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cat /dev/null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5496" y="4191000"/>
            <a:ext cx="904846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TW" sz="2800" b="0" kern="0" dirty="0" smtClean="0"/>
              <a:t>It seems silly to </a:t>
            </a:r>
            <a:r>
              <a:rPr lang="en-US" altLang="zh-TW" sz="2800" b="0" kern="0" dirty="0" smtClean="0"/>
              <a:t>ne</a:t>
            </a:r>
            <a:r>
              <a:rPr lang="en-US" altLang="zh-TW" sz="2800" b="0" kern="0" dirty="0" smtClean="0"/>
              <a:t>ed </a:t>
            </a:r>
            <a:r>
              <a:rPr lang="en-US" altLang="zh-TW" sz="2800" b="0" kern="0" dirty="0" smtClean="0"/>
              <a:t>to create a junk file when I don’t</a:t>
            </a:r>
            <a:r>
              <a:rPr lang="en-US" altLang="zh-TW" sz="2800" b="0" kern="0" dirty="0"/>
              <a:t> </a:t>
            </a:r>
            <a:r>
              <a:rPr lang="en-US" altLang="zh-TW" sz="2800" b="0" kern="0" dirty="0" smtClean="0"/>
              <a:t>actually want to save the output.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800" b="0" kern="0" dirty="0" smtClean="0"/>
              <a:t>Well, UNIX provides a better way: a special file that UNIX will not write to. Its name is </a:t>
            </a:r>
            <a:r>
              <a:rPr lang="en-US" altLang="zh-TW" sz="2800" b="0" kern="0" dirty="0" smtClean="0">
                <a:solidFill>
                  <a:srgbClr val="FF0000"/>
                </a:solidFill>
              </a:rPr>
              <a:t>/dev/null</a:t>
            </a:r>
            <a:r>
              <a:rPr lang="en-US" altLang="zh-TW" sz="2800" b="0" kern="0" dirty="0" smtClean="0"/>
              <a:t>: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28600" y="-24544"/>
            <a:ext cx="8686800" cy="838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dirty="0" smtClean="0">
                <a:solidFill>
                  <a:srgbClr val="0033CC"/>
                </a:solidFill>
              </a:rPr>
              <a:t>Output Redirection for Garbage</a:t>
            </a:r>
            <a:endParaRPr lang="en-US" altLang="zh-TW" sz="4800" b="0" kern="0" dirty="0" smtClean="0">
              <a:solidFill>
                <a:srgbClr val="0033CC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 flipV="1">
            <a:off x="5896303" y="3106824"/>
            <a:ext cx="1418897" cy="116191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724169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smtClean="0">
                <a:solidFill>
                  <a:srgbClr val="0033CC"/>
                </a:solidFill>
              </a:rPr>
              <a:t>Lets do some more redirection</a:t>
            </a:r>
            <a:endParaRPr lang="en-US" altLang="zh-TW" smtClean="0">
              <a:solidFill>
                <a:srgbClr val="0033CC"/>
              </a:solidFill>
            </a:endParaRP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smtClean="0">
                <a:solidFill>
                  <a:schemeClr val="bg1"/>
                </a:solidFill>
              </a:rPr>
              <a:t>% </a:t>
            </a:r>
            <a:r>
              <a:rPr lang="en-US" altLang="zh-TW" sz="2800" b="1" smtClean="0">
                <a:solidFill>
                  <a:schemeClr val="bg1"/>
                </a:solidFill>
                <a:latin typeface="High Tower Text" pitchFamily="18" charset="0"/>
              </a:rPr>
              <a:t>ls A* &gt; tempfile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smtClean="0">
                <a:solidFill>
                  <a:schemeClr val="bg1"/>
                </a:solidFill>
              </a:rPr>
              <a:t>% </a:t>
            </a:r>
            <a:r>
              <a:rPr lang="en-US" altLang="zh-TW" sz="2800" b="1" smtClean="0">
                <a:solidFill>
                  <a:schemeClr val="bg1"/>
                </a:solidFill>
                <a:latin typeface="High Tower Text" pitchFamily="18" charset="0"/>
              </a:rPr>
              <a:t>wc </a:t>
            </a:r>
            <a:r>
              <a:rPr lang="en-US" altLang="zh-TW" sz="280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smtClean="0">
                <a:solidFill>
                  <a:schemeClr val="bg1"/>
                </a:solidFill>
                <a:latin typeface="High Tower Text" pitchFamily="18" charset="0"/>
              </a:rPr>
              <a:t>l &lt; tempfile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smtClean="0">
                <a:solidFill>
                  <a:schemeClr val="bg1"/>
                </a:solidFill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smtClean="0">
                <a:solidFill>
                  <a:schemeClr val="bg1"/>
                </a:solidFill>
              </a:rPr>
              <a:t>% </a:t>
            </a:r>
            <a:r>
              <a:rPr lang="en-US" altLang="zh-TW" sz="2800" b="1" smtClean="0">
                <a:solidFill>
                  <a:schemeClr val="bg1"/>
                </a:solidFill>
                <a:latin typeface="High Tower Text" pitchFamily="18" charset="0"/>
              </a:rPr>
              <a:t>rm </a:t>
            </a:r>
            <a:r>
              <a:rPr lang="en-US" altLang="zh-TW" sz="280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smtClean="0">
                <a:solidFill>
                  <a:schemeClr val="bg1"/>
                </a:solidFill>
                <a:latin typeface="High Tower Text" pitchFamily="18" charset="0"/>
              </a:rPr>
              <a:t>f tempfile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smtClean="0">
                <a:solidFill>
                  <a:schemeClr val="bg1"/>
                </a:solidFill>
              </a:rPr>
              <a:t>% </a:t>
            </a:r>
            <a:r>
              <a:rPr lang="en-US" altLang="zh-TW" sz="2800" b="1" smtClean="0">
                <a:latin typeface="High Tower Text" pitchFamily="18" charset="0"/>
              </a:rPr>
              <a:t>history &gt; tempfile</a:t>
            </a:r>
            <a:r>
              <a:rPr lang="en-US" altLang="zh-TW" sz="2400" b="1" smtClean="0">
                <a:latin typeface="Times New Roman" pitchFamily="18" charset="0"/>
              </a:rPr>
              <a:t>2</a:t>
            </a:r>
            <a:endParaRPr lang="zh-TW" altLang="en-US" sz="2400" b="1" smtClean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smtClean="0"/>
              <a:t>% </a:t>
            </a:r>
            <a:r>
              <a:rPr lang="en-US" altLang="zh-TW" sz="2800" b="1" smtClean="0">
                <a:latin typeface="High Tower Text" pitchFamily="18" charset="0"/>
              </a:rPr>
              <a:t>tail </a:t>
            </a:r>
            <a:r>
              <a:rPr lang="en-US" altLang="zh-TW" sz="2800" smtClean="0">
                <a:latin typeface="Times New Roman" pitchFamily="18" charset="0"/>
              </a:rPr>
              <a:t>-</a:t>
            </a:r>
            <a:r>
              <a:rPr lang="en-US" altLang="zh-TW" sz="2400" b="1" smtClean="0">
                <a:latin typeface="Times New Roman" pitchFamily="18" charset="0"/>
              </a:rPr>
              <a:t>5</a:t>
            </a:r>
            <a:r>
              <a:rPr lang="en-US" altLang="zh-TW" sz="2800" b="1" smtClean="0">
                <a:latin typeface="High Tower Text" pitchFamily="18" charset="0"/>
              </a:rPr>
              <a:t> tempfile</a:t>
            </a:r>
            <a:r>
              <a:rPr lang="en-US" altLang="zh-TW" sz="2400" b="1" smtClean="0">
                <a:latin typeface="Times New Roman" pitchFamily="18" charset="0"/>
              </a:rPr>
              <a:t>2 </a:t>
            </a:r>
            <a:r>
              <a:rPr lang="en-US" altLang="zh-TW" sz="2800" b="1" smtClean="0">
                <a:latin typeface="High Tower Text" pitchFamily="18" charset="0"/>
              </a:rPr>
              <a:t>&gt; tempfile</a:t>
            </a:r>
            <a:r>
              <a:rPr lang="en-US" altLang="zh-TW" sz="2400" b="1" smtClean="0"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smtClean="0"/>
              <a:t>% </a:t>
            </a:r>
            <a:r>
              <a:rPr lang="en-US" altLang="zh-TW" sz="2800" b="1" smtClean="0">
                <a:latin typeface="High Tower Text" pitchFamily="18" charset="0"/>
              </a:rPr>
              <a:t>cat tempfile</a:t>
            </a:r>
            <a:r>
              <a:rPr lang="en-US" altLang="zh-TW" sz="2400" b="1" smtClean="0">
                <a:latin typeface="Times New Roman" pitchFamily="18" charset="0"/>
              </a:rPr>
              <a:t>3</a:t>
            </a:r>
            <a:r>
              <a:rPr lang="en-US" altLang="zh-TW" sz="2800" b="1" smtClean="0"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smtClean="0">
                <a:latin typeface="High Tower Text" pitchFamily="18" charset="0"/>
              </a:rPr>
              <a:t>ls A* &gt; tempfile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smtClean="0">
                <a:latin typeface="High Tower Text" pitchFamily="18" charset="0"/>
              </a:rPr>
              <a:t>wc </a:t>
            </a:r>
            <a:r>
              <a:rPr lang="en-US" altLang="zh-TW" sz="2800" smtClean="0">
                <a:latin typeface="Times New Roman" pitchFamily="18" charset="0"/>
              </a:rPr>
              <a:t>-</a:t>
            </a:r>
            <a:r>
              <a:rPr lang="en-US" altLang="zh-TW" sz="2800" b="1" smtClean="0">
                <a:latin typeface="High Tower Text" pitchFamily="18" charset="0"/>
              </a:rPr>
              <a:t>l &lt; tempfile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smtClean="0">
                <a:latin typeface="High Tower Text" pitchFamily="18" charset="0"/>
              </a:rPr>
              <a:t>rm </a:t>
            </a:r>
            <a:r>
              <a:rPr lang="en-US" altLang="zh-TW" sz="2800" smtClean="0">
                <a:latin typeface="Times New Roman" pitchFamily="18" charset="0"/>
              </a:rPr>
              <a:t>-</a:t>
            </a:r>
            <a:r>
              <a:rPr lang="en-US" altLang="zh-TW" sz="2800" b="1" smtClean="0">
                <a:latin typeface="High Tower Text" pitchFamily="18" charset="0"/>
              </a:rPr>
              <a:t>f tempfile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smtClean="0">
                <a:latin typeface="High Tower Text" pitchFamily="18" charset="0"/>
              </a:rPr>
              <a:t>history &gt; tempfile</a:t>
            </a:r>
            <a:r>
              <a:rPr lang="en-US" altLang="zh-TW" sz="2400" b="1" smtClean="0">
                <a:latin typeface="Times New Roman" pitchFamily="18" charset="0"/>
              </a:rPr>
              <a:t>2</a:t>
            </a:r>
            <a:endParaRPr lang="zh-TW" altLang="en-US" sz="2400" b="1" smtClean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smtClean="0"/>
              <a:t>% </a:t>
            </a:r>
            <a:r>
              <a:rPr lang="en-US" altLang="zh-TW" sz="2800" b="1" smtClean="0">
                <a:latin typeface="High Tower Text" pitchFamily="18" charset="0"/>
              </a:rPr>
              <a:t>head </a:t>
            </a:r>
            <a:r>
              <a:rPr lang="en-US" altLang="zh-TW" sz="2800" smtClean="0">
                <a:latin typeface="Times New Roman" pitchFamily="18" charset="0"/>
              </a:rPr>
              <a:t>-</a:t>
            </a:r>
            <a:r>
              <a:rPr lang="en-US" altLang="zh-TW" sz="2400" b="1" smtClean="0">
                <a:latin typeface="Times New Roman" pitchFamily="18" charset="0"/>
              </a:rPr>
              <a:t>4</a:t>
            </a:r>
            <a:r>
              <a:rPr lang="en-US" altLang="zh-TW" sz="2800" b="1" smtClean="0">
                <a:latin typeface="High Tower Text" pitchFamily="18" charset="0"/>
              </a:rPr>
              <a:t> tempfile</a:t>
            </a:r>
            <a:r>
              <a:rPr lang="en-US" altLang="zh-TW" sz="2400" b="1" smtClean="0">
                <a:latin typeface="Times New Roman" pitchFamily="18" charset="0"/>
              </a:rPr>
              <a:t>3 </a:t>
            </a:r>
            <a:r>
              <a:rPr lang="en-US" altLang="zh-TW" sz="2800" b="1" smtClean="0">
                <a:latin typeface="High Tower Text" pitchFamily="18" charset="0"/>
              </a:rPr>
              <a:t>&gt; tempfile</a:t>
            </a:r>
            <a:r>
              <a:rPr lang="en-US" altLang="zh-TW" sz="2400" b="1" smtClean="0"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smtClean="0"/>
              <a:t>%</a:t>
            </a:r>
            <a:endParaRPr lang="zh-TW" altLang="en-US" sz="2400" b="1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828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smtClean="0">
                <a:solidFill>
                  <a:srgbClr val="0033CC"/>
                </a:solidFill>
              </a:rPr>
              <a:t>Lets do some more redirection</a:t>
            </a:r>
            <a:endParaRPr lang="en-US" altLang="zh-TW" smtClean="0">
              <a:solidFill>
                <a:srgbClr val="0033CC"/>
              </a:solidFill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rgbClr val="F9F9F9"/>
                </a:solidFill>
              </a:rPr>
              <a:t>% </a:t>
            </a:r>
            <a:r>
              <a:rPr lang="en-US" altLang="zh-TW" sz="2800" b="1" dirty="0" smtClean="0">
                <a:solidFill>
                  <a:srgbClr val="F9F9F9"/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 smtClean="0">
                <a:solidFill>
                  <a:srgbClr val="F9F9F9"/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rgbClr val="F9F9F9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rgbClr val="F9F9F9"/>
                </a:solidFill>
              </a:rPr>
              <a:t>% </a:t>
            </a:r>
            <a:r>
              <a:rPr lang="en-US" altLang="zh-TW" sz="2800" b="1" dirty="0" err="1" smtClean="0">
                <a:solidFill>
                  <a:srgbClr val="F9F9F9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 smtClean="0">
                <a:solidFill>
                  <a:srgbClr val="F9F9F9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rgbClr val="F9F9F9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rgbClr val="F9F9F9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 smtClean="0">
                <a:solidFill>
                  <a:srgbClr val="F9F9F9"/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rgbClr val="F9F9F9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rgbClr val="F9F9F9"/>
                </a:solidFill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rgbClr val="F9F9F9"/>
                </a:solidFill>
              </a:rPr>
              <a:t>% </a:t>
            </a:r>
            <a:r>
              <a:rPr lang="en-US" altLang="zh-TW" sz="2800" b="1" dirty="0" err="1" smtClean="0">
                <a:solidFill>
                  <a:srgbClr val="F9F9F9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 smtClean="0">
                <a:solidFill>
                  <a:srgbClr val="F9F9F9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rgbClr val="F9F9F9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rgbClr val="F9F9F9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 smtClean="0">
                <a:solidFill>
                  <a:srgbClr val="F9F9F9"/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rgbClr val="F9F9F9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rgbClr val="FFFFCC"/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 smtClean="0">
                <a:solidFill>
                  <a:srgbClr val="FFFFCC"/>
                </a:solidFill>
                <a:latin typeface="Times New Roman" pitchFamily="18" charset="0"/>
              </a:rPr>
              <a:t>2</a:t>
            </a:r>
            <a:endParaRPr lang="zh-TW" altLang="en-US" sz="2400" b="1" dirty="0" smtClean="0">
              <a:solidFill>
                <a:srgbClr val="FFFFCC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latin typeface="High Tower Text" pitchFamily="18" charset="0"/>
              </a:rPr>
              <a:t>tail </a:t>
            </a:r>
            <a:r>
              <a:rPr lang="en-US" altLang="zh-TW" sz="2800" dirty="0" smtClean="0">
                <a:latin typeface="Times New Roman" pitchFamily="18" charset="0"/>
              </a:rPr>
              <a:t>-</a:t>
            </a:r>
            <a:r>
              <a:rPr lang="en-US" altLang="zh-TW" sz="2400" b="1" dirty="0" smtClean="0">
                <a:latin typeface="Times New Roman" pitchFamily="18" charset="0"/>
              </a:rPr>
              <a:t>5</a:t>
            </a:r>
            <a:r>
              <a:rPr lang="en-US" altLang="zh-TW" sz="2800" b="1" dirty="0" smtClean="0">
                <a:latin typeface="High Tower Text" pitchFamily="18" charset="0"/>
              </a:rPr>
              <a:t> tempfile</a:t>
            </a:r>
            <a:r>
              <a:rPr lang="en-US" altLang="zh-TW" sz="2400" b="1" dirty="0" smtClean="0">
                <a:latin typeface="Times New Roman" pitchFamily="18" charset="0"/>
              </a:rPr>
              <a:t>2 </a:t>
            </a:r>
            <a:r>
              <a:rPr lang="en-US" altLang="zh-TW" sz="2800" b="1" dirty="0" smtClean="0">
                <a:latin typeface="High Tower Text" pitchFamily="18" charset="0"/>
              </a:rPr>
              <a:t>&gt; tempfile</a:t>
            </a:r>
            <a:r>
              <a:rPr lang="en-US" altLang="zh-TW" sz="2400" b="1" dirty="0" smtClean="0"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/>
              <a:t>% </a:t>
            </a:r>
            <a:r>
              <a:rPr lang="en-US" altLang="zh-TW" sz="2800" b="1" dirty="0" smtClean="0">
                <a:latin typeface="High Tower Text" pitchFamily="18" charset="0"/>
              </a:rPr>
              <a:t>cat tempfile</a:t>
            </a:r>
            <a:r>
              <a:rPr lang="en-US" altLang="zh-TW" sz="2400" b="1" dirty="0" smtClean="0">
                <a:latin typeface="Times New Roman" pitchFamily="18" charset="0"/>
              </a:rPr>
              <a:t>3</a:t>
            </a:r>
            <a:r>
              <a:rPr lang="en-US" altLang="zh-TW" sz="2800" b="1" dirty="0" smtClean="0"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latin typeface="High Tower Text" pitchFamily="18" charset="0"/>
              </a:rPr>
              <a:t>ls A* &gt; 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latin typeface="High Tower Text" pitchFamily="18" charset="0"/>
              </a:rPr>
              <a:t>w </a:t>
            </a:r>
            <a:r>
              <a:rPr lang="en-US" altLang="zh-TW" sz="2800" dirty="0" smtClean="0"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latin typeface="High Tower Text" pitchFamily="18" charset="0"/>
              </a:rPr>
              <a:t>l &lt;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latin typeface="High Tower Text" pitchFamily="18" charset="0"/>
              </a:rPr>
              <a:t>r </a:t>
            </a:r>
            <a:r>
              <a:rPr lang="en-US" altLang="zh-TW" sz="2800" dirty="0" smtClean="0"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latin typeface="High Tower Text" pitchFamily="18" charset="0"/>
              </a:rPr>
              <a:t>f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latin typeface="High Tower Text" pitchFamily="18" charset="0"/>
              </a:rPr>
              <a:t>history &gt; tempfile</a:t>
            </a:r>
            <a:r>
              <a:rPr lang="en-US" altLang="zh-TW" sz="2400" b="1" dirty="0" smtClean="0">
                <a:latin typeface="Times New Roman" pitchFamily="18" charset="0"/>
              </a:rPr>
              <a:t>2</a:t>
            </a:r>
            <a:endParaRPr lang="zh-TW" altLang="en-US" sz="24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/>
              <a:t>% </a:t>
            </a:r>
            <a:r>
              <a:rPr lang="en-US" altLang="zh-TW" sz="2800" b="1" dirty="0" smtClean="0">
                <a:latin typeface="High Tower Text" pitchFamily="18" charset="0"/>
              </a:rPr>
              <a:t>head </a:t>
            </a:r>
            <a:r>
              <a:rPr lang="en-US" altLang="zh-TW" sz="2800" dirty="0" smtClean="0">
                <a:latin typeface="Times New Roman" pitchFamily="18" charset="0"/>
              </a:rPr>
              <a:t>-</a:t>
            </a:r>
            <a:r>
              <a:rPr lang="en-US" altLang="zh-TW" sz="2400" b="1" dirty="0" smtClean="0">
                <a:latin typeface="Times New Roman" pitchFamily="18" charset="0"/>
              </a:rPr>
              <a:t>4</a:t>
            </a:r>
            <a:r>
              <a:rPr lang="en-US" altLang="zh-TW" sz="2800" b="1" dirty="0" smtClean="0">
                <a:latin typeface="High Tower Text" pitchFamily="18" charset="0"/>
              </a:rPr>
              <a:t> tempfile</a:t>
            </a:r>
            <a:r>
              <a:rPr lang="en-US" altLang="zh-TW" sz="2400" b="1" dirty="0" smtClean="0">
                <a:latin typeface="Times New Roman" pitchFamily="18" charset="0"/>
              </a:rPr>
              <a:t>3 </a:t>
            </a:r>
            <a:r>
              <a:rPr lang="en-US" altLang="zh-TW" sz="2800" b="1" dirty="0" smtClean="0">
                <a:latin typeface="High Tower Text" pitchFamily="18" charset="0"/>
              </a:rPr>
              <a:t>&gt; tempfile</a:t>
            </a:r>
            <a:r>
              <a:rPr lang="en-US" altLang="zh-TW" sz="2400" b="1" dirty="0" smtClean="0"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/>
              <a:t>%</a:t>
            </a:r>
            <a:endParaRPr lang="zh-TW" altLang="en-US" sz="2400" b="1" dirty="0" smtClean="0">
              <a:latin typeface="Times New Roman" pitchFamily="18" charset="0"/>
            </a:endParaRPr>
          </a:p>
        </p:txBody>
      </p:sp>
      <p:sp>
        <p:nvSpPr>
          <p:cNvPr id="212997" name="AutoShape 5"/>
          <p:cNvSpPr>
            <a:spLocks noChangeArrowheads="1"/>
          </p:cNvSpPr>
          <p:nvPr/>
        </p:nvSpPr>
        <p:spPr bwMode="auto">
          <a:xfrm>
            <a:off x="3352800" y="685800"/>
            <a:ext cx="3886200" cy="1295400"/>
          </a:xfrm>
          <a:prstGeom prst="wedgeRoundRectCallout">
            <a:avLst>
              <a:gd name="adj1" fmla="val -75532"/>
              <a:gd name="adj2" fmla="val 11642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The history command lists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all </a:t>
            </a:r>
            <a:r>
              <a:rPr lang="en-US" altLang="zh-TW" sz="2400" dirty="0"/>
              <a:t>of the commands that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you </a:t>
            </a:r>
            <a:r>
              <a:rPr lang="en-US" altLang="zh-TW" sz="2400" dirty="0"/>
              <a:t>have </a:t>
            </a:r>
            <a:r>
              <a:rPr lang="en-US" altLang="zh-TW" sz="2400" dirty="0" smtClean="0"/>
              <a:t>typed.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5919668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2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129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997" grpId="0" animBg="1"/>
      <p:bldP spid="212997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smtClean="0">
                <a:solidFill>
                  <a:srgbClr val="0033CC"/>
                </a:solidFill>
              </a:rPr>
              <a:t>Lets do some more redirection</a:t>
            </a:r>
            <a:endParaRPr lang="en-US" altLang="zh-TW" smtClean="0">
              <a:solidFill>
                <a:srgbClr val="0033CC"/>
              </a:solidFill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</a:rPr>
              <a:t>%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</a:rPr>
              <a:t>%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 smtClean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rgbClr val="FFFFCC"/>
                </a:solidFill>
                <a:latin typeface="High Tower Text" pitchFamily="18" charset="0"/>
              </a:rPr>
              <a:t>tail </a:t>
            </a:r>
            <a:r>
              <a:rPr lang="en-US" altLang="zh-TW" sz="2800" dirty="0" smtClean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 smtClean="0">
                <a:solidFill>
                  <a:srgbClr val="FFFFCC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 smtClean="0">
                <a:solidFill>
                  <a:srgbClr val="FFFFCC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 smtClean="0">
                <a:solidFill>
                  <a:srgbClr val="FFFFCC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 smtClean="0">
                <a:solidFill>
                  <a:srgbClr val="FFFFCC"/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 smtClean="0">
                <a:solidFill>
                  <a:srgbClr val="FFFFCC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 smtClean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latin typeface="High Tower Text" pitchFamily="18" charset="0"/>
              </a:rPr>
              <a:t>cat tempfile</a:t>
            </a:r>
            <a:r>
              <a:rPr lang="en-US" altLang="zh-TW" sz="2400" b="1" dirty="0" smtClean="0">
                <a:latin typeface="Times New Roman" pitchFamily="18" charset="0"/>
              </a:rPr>
              <a:t>3</a:t>
            </a:r>
            <a:r>
              <a:rPr lang="en-US" altLang="zh-TW" sz="2800" b="1" dirty="0" smtClean="0"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800" b="1" dirty="0" smtClean="0">
                <a:latin typeface="High Tower Text" pitchFamily="18" charset="0"/>
              </a:rPr>
              <a:t>ls A* &gt; </a:t>
            </a:r>
            <a:r>
              <a:rPr lang="en-US" altLang="zh-TW" sz="2800" b="1" dirty="0" err="1" smtClean="0">
                <a:latin typeface="High Tower Text" pitchFamily="18" charset="0"/>
              </a:rPr>
              <a:t>tempfile</a:t>
            </a:r>
            <a:endParaRPr lang="en-US" altLang="zh-TW" sz="2800" b="1" dirty="0" smtClean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800" b="1" dirty="0" err="1" smtClean="0">
                <a:latin typeface="High Tower Text" pitchFamily="18" charset="0"/>
              </a:rPr>
              <a:t>wc</a:t>
            </a:r>
            <a:r>
              <a:rPr lang="en-US" altLang="zh-TW" sz="2800" b="1" dirty="0" smtClean="0">
                <a:latin typeface="High Tower Text" pitchFamily="18" charset="0"/>
              </a:rPr>
              <a:t> </a:t>
            </a:r>
            <a:r>
              <a:rPr lang="en-US" altLang="zh-TW" sz="2800" dirty="0" smtClean="0"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latin typeface="High Tower Text" pitchFamily="18" charset="0"/>
              </a:rPr>
              <a:t>l &lt; </a:t>
            </a:r>
            <a:r>
              <a:rPr lang="en-US" altLang="zh-TW" sz="2800" b="1" dirty="0" err="1" smtClean="0">
                <a:latin typeface="High Tower Text" pitchFamily="18" charset="0"/>
              </a:rPr>
              <a:t>tempfile</a:t>
            </a:r>
            <a:endParaRPr lang="en-US" altLang="zh-TW" sz="2800" b="1" dirty="0" smtClean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800" b="1" dirty="0" err="1" smtClean="0">
                <a:latin typeface="High Tower Text" pitchFamily="18" charset="0"/>
              </a:rPr>
              <a:t>rm</a:t>
            </a:r>
            <a:r>
              <a:rPr lang="en-US" altLang="zh-TW" sz="2800" b="1" dirty="0" smtClean="0">
                <a:latin typeface="High Tower Text" pitchFamily="18" charset="0"/>
              </a:rPr>
              <a:t> </a:t>
            </a:r>
            <a:r>
              <a:rPr lang="en-US" altLang="zh-TW" sz="2800" dirty="0" smtClean="0"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latin typeface="High Tower Text" pitchFamily="18" charset="0"/>
              </a:rPr>
              <a:t>f </a:t>
            </a:r>
            <a:r>
              <a:rPr lang="en-US" altLang="zh-TW" sz="2800" b="1" dirty="0" err="1" smtClean="0">
                <a:latin typeface="High Tower Text" pitchFamily="18" charset="0"/>
              </a:rPr>
              <a:t>tempfile</a:t>
            </a:r>
            <a:endParaRPr lang="en-US" altLang="zh-TW" sz="2800" b="1" dirty="0" smtClean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800" b="1" dirty="0" smtClean="0">
                <a:latin typeface="High Tower Text" pitchFamily="18" charset="0"/>
              </a:rPr>
              <a:t>history &gt; tempfile</a:t>
            </a:r>
            <a:r>
              <a:rPr lang="en-US" altLang="zh-TW" sz="2400" b="1" dirty="0" smtClean="0">
                <a:latin typeface="Times New Roman" pitchFamily="18" charset="0"/>
              </a:rPr>
              <a:t>2</a:t>
            </a:r>
            <a:endParaRPr lang="zh-TW" altLang="en-US" sz="2400" b="1" dirty="0" smtClean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 smtClean="0"/>
              <a:t>% </a:t>
            </a:r>
            <a:r>
              <a:rPr lang="en-US" altLang="zh-TW" sz="2800" b="1" dirty="0" smtClean="0">
                <a:latin typeface="High Tower Text" pitchFamily="18" charset="0"/>
              </a:rPr>
              <a:t>head </a:t>
            </a:r>
            <a:r>
              <a:rPr lang="en-US" altLang="zh-TW" sz="2800" dirty="0" smtClean="0">
                <a:latin typeface="Times New Roman" pitchFamily="18" charset="0"/>
              </a:rPr>
              <a:t>-</a:t>
            </a:r>
            <a:r>
              <a:rPr lang="en-US" altLang="zh-TW" sz="2400" b="1" dirty="0" smtClean="0">
                <a:latin typeface="Times New Roman" pitchFamily="18" charset="0"/>
              </a:rPr>
              <a:t>4</a:t>
            </a:r>
            <a:r>
              <a:rPr lang="en-US" altLang="zh-TW" sz="2800" b="1" dirty="0" smtClean="0">
                <a:latin typeface="High Tower Text" pitchFamily="18" charset="0"/>
              </a:rPr>
              <a:t> tempfile</a:t>
            </a:r>
            <a:r>
              <a:rPr lang="en-US" altLang="zh-TW" sz="2400" b="1" dirty="0" smtClean="0">
                <a:latin typeface="Times New Roman" pitchFamily="18" charset="0"/>
              </a:rPr>
              <a:t>3 </a:t>
            </a:r>
            <a:r>
              <a:rPr lang="en-US" altLang="zh-TW" sz="2800" b="1" dirty="0" smtClean="0">
                <a:latin typeface="High Tower Text" pitchFamily="18" charset="0"/>
              </a:rPr>
              <a:t>&gt; tempfile</a:t>
            </a:r>
            <a:r>
              <a:rPr lang="en-US" altLang="zh-TW" sz="2400" b="1" dirty="0" smtClean="0"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 smtClean="0"/>
              <a:t>%</a:t>
            </a:r>
            <a:endParaRPr lang="zh-TW" altLang="en-US" sz="2400" b="1" dirty="0" smtClean="0">
              <a:latin typeface="Times New Roman" pitchFamily="18" charset="0"/>
            </a:endParaRPr>
          </a:p>
        </p:txBody>
      </p:sp>
      <p:sp>
        <p:nvSpPr>
          <p:cNvPr id="206855" name="AutoShape 7"/>
          <p:cNvSpPr>
            <a:spLocks noChangeArrowheads="1"/>
          </p:cNvSpPr>
          <p:nvPr/>
        </p:nvSpPr>
        <p:spPr bwMode="auto">
          <a:xfrm>
            <a:off x="1981200" y="1600200"/>
            <a:ext cx="4267200" cy="914400"/>
          </a:xfrm>
          <a:prstGeom prst="wedgeRoundRectCallout">
            <a:avLst>
              <a:gd name="adj1" fmla="val -36977"/>
              <a:gd name="adj2" fmla="val 13333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By using tail you will get just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the </a:t>
            </a:r>
            <a:r>
              <a:rPr lang="en-US" altLang="zh-TW" sz="2400" dirty="0"/>
              <a:t>last 4 lines that you </a:t>
            </a:r>
            <a:r>
              <a:rPr lang="en-US" altLang="zh-TW" sz="2400" dirty="0" smtClean="0"/>
              <a:t>typed.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6020792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5" grpId="0" animBg="1"/>
      <p:bldP spid="206855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smtClean="0">
                <a:solidFill>
                  <a:srgbClr val="0033CC"/>
                </a:solidFill>
              </a:rPr>
              <a:t>Lets do some more redirection</a:t>
            </a:r>
            <a:endParaRPr lang="en-US" altLang="zh-TW" smtClean="0">
              <a:solidFill>
                <a:srgbClr val="0033CC"/>
              </a:solidFill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rgbClr val="E6E6E6"/>
                </a:solidFill>
              </a:rPr>
              <a:t>% </a:t>
            </a:r>
            <a:r>
              <a:rPr lang="en-US" altLang="zh-TW" sz="2800" b="1" dirty="0" smtClean="0">
                <a:solidFill>
                  <a:srgbClr val="E6E6E6"/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 smtClean="0">
                <a:solidFill>
                  <a:srgbClr val="E6E6E6"/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rgbClr val="E6E6E6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rgbClr val="E6E6E6"/>
                </a:solidFill>
              </a:rPr>
              <a:t>% </a:t>
            </a:r>
            <a:r>
              <a:rPr lang="en-US" altLang="zh-TW" sz="2800" b="1" dirty="0" err="1" smtClean="0">
                <a:solidFill>
                  <a:srgbClr val="E6E6E6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 smtClean="0">
                <a:solidFill>
                  <a:srgbClr val="E6E6E6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rgbClr val="E6E6E6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rgbClr val="E6E6E6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 smtClean="0">
                <a:solidFill>
                  <a:srgbClr val="E6E6E6"/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rgbClr val="E6E6E6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rgbClr val="E6E6E6"/>
                </a:solidFill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rgbClr val="E6E6E6"/>
                </a:solidFill>
              </a:rPr>
              <a:t>% </a:t>
            </a:r>
            <a:r>
              <a:rPr lang="en-US" altLang="zh-TW" sz="2800" b="1" dirty="0" err="1" smtClean="0">
                <a:solidFill>
                  <a:srgbClr val="E6E6E6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 smtClean="0">
                <a:solidFill>
                  <a:srgbClr val="E6E6E6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rgbClr val="E6E6E6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rgbClr val="E6E6E6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 smtClean="0">
                <a:solidFill>
                  <a:srgbClr val="E6E6E6"/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rgbClr val="E6E6E6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rgbClr val="E6E6E6"/>
                </a:solidFill>
              </a:rPr>
              <a:t>% </a:t>
            </a:r>
            <a:r>
              <a:rPr lang="en-US" altLang="zh-TW" sz="2800" b="1" dirty="0" smtClean="0">
                <a:solidFill>
                  <a:srgbClr val="E6E6E6"/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 smtClean="0">
                <a:solidFill>
                  <a:srgbClr val="E6E6E6"/>
                </a:solidFill>
                <a:latin typeface="Times New Roman" pitchFamily="18" charset="0"/>
              </a:rPr>
              <a:t>2</a:t>
            </a:r>
            <a:endParaRPr lang="zh-TW" altLang="en-US" sz="2400" b="1" dirty="0" smtClean="0">
              <a:solidFill>
                <a:srgbClr val="E6E6E6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rgbClr val="E6E6E6"/>
                </a:solidFill>
              </a:rPr>
              <a:t>% </a:t>
            </a:r>
            <a:r>
              <a:rPr lang="en-US" altLang="zh-TW" sz="2800" b="1" dirty="0" smtClean="0">
                <a:solidFill>
                  <a:srgbClr val="E6E6E6"/>
                </a:solidFill>
                <a:latin typeface="High Tower Text" pitchFamily="18" charset="0"/>
              </a:rPr>
              <a:t>tail </a:t>
            </a:r>
            <a:r>
              <a:rPr lang="en-US" altLang="zh-TW" sz="2800" dirty="0" smtClean="0">
                <a:solidFill>
                  <a:srgbClr val="E6E6E6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 smtClean="0">
                <a:solidFill>
                  <a:srgbClr val="E6E6E6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 smtClean="0">
                <a:solidFill>
                  <a:srgbClr val="E6E6E6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 smtClean="0">
                <a:solidFill>
                  <a:srgbClr val="E6E6E6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 smtClean="0">
                <a:solidFill>
                  <a:srgbClr val="E6E6E6"/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 smtClean="0">
                <a:solidFill>
                  <a:srgbClr val="E6E6E6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rgbClr val="FFFFCC"/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 smtClean="0">
                <a:solidFill>
                  <a:srgbClr val="FFFFCC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    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135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 ls A* &gt;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    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136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    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137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  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  138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history &gt; tempfile</a:t>
            </a:r>
            <a:r>
              <a:rPr lang="en-US" altLang="zh-TW" sz="2400" b="1" dirty="0" smtClean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zh-TW" altLang="en-US" sz="2400" b="1" dirty="0" smtClean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latin typeface="High Tower Text" pitchFamily="18" charset="0"/>
              </a:rPr>
              <a:t>head </a:t>
            </a:r>
            <a:r>
              <a:rPr lang="en-US" altLang="zh-TW" sz="2800" dirty="0" smtClean="0">
                <a:latin typeface="Times New Roman" pitchFamily="18" charset="0"/>
              </a:rPr>
              <a:t>-</a:t>
            </a:r>
            <a:r>
              <a:rPr lang="en-US" altLang="zh-TW" sz="2400" b="1" dirty="0" smtClean="0">
                <a:latin typeface="Times New Roman" pitchFamily="18" charset="0"/>
              </a:rPr>
              <a:t>4</a:t>
            </a:r>
            <a:r>
              <a:rPr lang="en-US" altLang="zh-TW" sz="2800" b="1" dirty="0" smtClean="0">
                <a:latin typeface="High Tower Text" pitchFamily="18" charset="0"/>
              </a:rPr>
              <a:t> tempfile</a:t>
            </a:r>
            <a:r>
              <a:rPr lang="en-US" altLang="zh-TW" sz="2400" b="1" dirty="0" smtClean="0">
                <a:latin typeface="Times New Roman" pitchFamily="18" charset="0"/>
              </a:rPr>
              <a:t>3 </a:t>
            </a:r>
            <a:r>
              <a:rPr lang="en-US" altLang="zh-TW" sz="2800" b="1" dirty="0" smtClean="0">
                <a:latin typeface="High Tower Text" pitchFamily="18" charset="0"/>
              </a:rPr>
              <a:t>&gt; tempfile</a:t>
            </a:r>
            <a:r>
              <a:rPr lang="en-US" altLang="zh-TW" sz="2400" b="1" dirty="0" smtClean="0"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/>
              <a:t>%</a:t>
            </a:r>
            <a:endParaRPr lang="zh-TW" altLang="en-US" sz="2400" b="1" dirty="0" smtClean="0"/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1600200" y="1828800"/>
            <a:ext cx="4267200" cy="1295400"/>
          </a:xfrm>
          <a:prstGeom prst="wedgeRoundRectCallout">
            <a:avLst>
              <a:gd name="adj1" fmla="val -36977"/>
              <a:gd name="adj2" fmla="val 13333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Your numbers would be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different</a:t>
            </a:r>
            <a:r>
              <a:rPr lang="en-US" altLang="zh-TW" sz="2400" dirty="0"/>
              <a:t>, because your history will be of a different length.</a:t>
            </a:r>
          </a:p>
        </p:txBody>
      </p:sp>
    </p:spTree>
    <p:extLst>
      <p:ext uri="{BB962C8B-B14F-4D97-AF65-F5344CB8AC3E}">
        <p14:creationId xmlns:p14="http://schemas.microsoft.com/office/powerpoint/2010/main" val="3683568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smtClean="0">
                <a:solidFill>
                  <a:srgbClr val="0033CC"/>
                </a:solidFill>
              </a:rPr>
              <a:t>Lets do some more redirection</a:t>
            </a:r>
            <a:endParaRPr lang="en-US" altLang="zh-TW" smtClean="0">
              <a:solidFill>
                <a:srgbClr val="0033CC"/>
              </a:solidFill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 smtClean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tail </a:t>
            </a:r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135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ls A* &gt;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136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137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138 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history &gt; tempfile</a:t>
            </a: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pPr lvl="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2400" b="1" dirty="0">
                <a:solidFill>
                  <a:srgbClr val="FFFFFF">
                    <a:lumMod val="85000"/>
                  </a:srgbClr>
                </a:solidFill>
              </a:rPr>
              <a:t>%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4</a:t>
            </a:r>
          </a:p>
          <a:p>
            <a:pPr lvl="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2400" b="1" dirty="0">
                <a:solidFill>
                  <a:srgbClr val="D9D9D9"/>
                </a:solidFill>
              </a:rPr>
              <a:t>%</a:t>
            </a:r>
            <a:r>
              <a:rPr lang="en-US" altLang="zh-TW" sz="2400" b="1" dirty="0">
                <a:solidFill>
                  <a:srgbClr val="FFFFFF"/>
                </a:solidFill>
              </a:rPr>
              <a:t> </a:t>
            </a:r>
            <a:r>
              <a:rPr lang="en-US" altLang="zh-TW" sz="2600" b="1" dirty="0" smtClean="0">
                <a:latin typeface="High Tower Text" pitchFamily="18" charset="0"/>
              </a:rPr>
              <a:t>cut</a:t>
            </a:r>
            <a:r>
              <a:rPr lang="en-US" altLang="zh-TW" sz="2400" b="1" dirty="0" smtClean="0">
                <a:latin typeface="High Tower Text" pitchFamily="18" charset="0"/>
              </a:rPr>
              <a:t> </a:t>
            </a:r>
            <a:r>
              <a:rPr lang="en-US" altLang="zh-TW" sz="2800" b="1" dirty="0" smtClean="0"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400" b="1" dirty="0" smtClean="0">
                <a:latin typeface="High Tower Text" pitchFamily="18" charset="0"/>
              </a:rPr>
              <a:t>complement</a:t>
            </a:r>
            <a:r>
              <a:rPr lang="en-US" altLang="zh-TW" sz="2800" b="1" dirty="0" smtClean="0">
                <a:latin typeface="High Tower Text" pitchFamily="18" charset="0"/>
              </a:rPr>
              <a:t> </a:t>
            </a:r>
            <a:r>
              <a:rPr lang="en-US" altLang="zh-TW" sz="2800" b="1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 smtClean="0">
                <a:latin typeface="High Tower Text" pitchFamily="18" charset="0"/>
              </a:rPr>
              <a:t>c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 smtClean="0">
                <a:latin typeface="High Tower Text" pitchFamily="18" charset="0"/>
              </a:rPr>
              <a:t> </a:t>
            </a:r>
            <a:r>
              <a:rPr lang="en-US" altLang="zh-TW" sz="2600" b="1" dirty="0" smtClean="0">
                <a:latin typeface="High Tower Text" pitchFamily="18" charset="0"/>
              </a:rPr>
              <a:t>tempfile</a:t>
            </a:r>
            <a:r>
              <a:rPr lang="en-US" altLang="zh-TW" sz="2400" b="1" dirty="0" smtClean="0">
                <a:latin typeface="Times New Roman" pitchFamily="18" charset="0"/>
              </a:rPr>
              <a:t>4</a:t>
            </a:r>
            <a:r>
              <a:rPr lang="en-US" altLang="zh-TW" sz="2400" dirty="0" smtClean="0">
                <a:latin typeface="Times New Roman" pitchFamily="18" charset="0"/>
              </a:rPr>
              <a:t>&gt;</a:t>
            </a:r>
            <a:r>
              <a:rPr lang="en-US" altLang="zh-TW" sz="2600" b="1" dirty="0" smtClean="0">
                <a:latin typeface="High Tower Text" pitchFamily="18" charset="0"/>
              </a:rPr>
              <a:t>tempfile</a:t>
            </a:r>
            <a:r>
              <a:rPr lang="en-US" altLang="zh-TW" sz="2400" b="1" dirty="0" smtClean="0">
                <a:latin typeface="Times New Roman" pitchFamily="18" charset="0"/>
              </a:rPr>
              <a:t>5</a:t>
            </a:r>
            <a:endParaRPr lang="en-US" altLang="zh-TW" sz="2400" b="1" dirty="0">
              <a:latin typeface="Times New Roman" pitchFamily="18" charset="0"/>
            </a:endParaRPr>
          </a:p>
          <a:p>
            <a:pPr lvl="0" eaLnBrk="1" hangingPunct="1">
              <a:lnSpc>
                <a:spcPct val="80000"/>
              </a:lnSpc>
              <a:spcBef>
                <a:spcPts val="200"/>
              </a:spcBef>
              <a:buNone/>
            </a:pPr>
            <a:r>
              <a:rPr lang="en-US" altLang="zh-TW" sz="2400" b="1" dirty="0" smtClean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z="2800" b="1" dirty="0" smtClean="0">
                <a:solidFill>
                  <a:srgbClr val="FFFFCC"/>
                </a:solidFill>
                <a:latin typeface="High Tower Text" pitchFamily="18" charset="0"/>
              </a:rPr>
              <a:t>  </a:t>
            </a:r>
            <a:endParaRPr lang="en-US" altLang="zh-TW" sz="2400" b="1" dirty="0">
              <a:solidFill>
                <a:srgbClr val="FFFF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endParaRPr lang="zh-TW" alt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227333" name="AutoShape 5"/>
          <p:cNvSpPr>
            <a:spLocks noChangeArrowheads="1"/>
          </p:cNvSpPr>
          <p:nvPr/>
        </p:nvSpPr>
        <p:spPr bwMode="auto">
          <a:xfrm>
            <a:off x="3429000" y="4267200"/>
            <a:ext cx="4267200" cy="914400"/>
          </a:xfrm>
          <a:prstGeom prst="wedgeRoundRectCallout">
            <a:avLst>
              <a:gd name="adj1" fmla="val -66481"/>
              <a:gd name="adj2" fmla="val 11035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By using </a:t>
            </a:r>
            <a:r>
              <a:rPr lang="en-US" altLang="zh-TW" sz="2400" dirty="0" smtClean="0"/>
              <a:t>“</a:t>
            </a:r>
            <a:r>
              <a:rPr lang="en-US" altLang="zh-TW" sz="2400" dirty="0" smtClean="0">
                <a:solidFill>
                  <a:srgbClr val="C00000"/>
                </a:solidFill>
              </a:rPr>
              <a:t>head</a:t>
            </a:r>
            <a:r>
              <a:rPr lang="en-US" altLang="zh-TW" sz="2400" dirty="0" smtClean="0"/>
              <a:t>”, </a:t>
            </a:r>
            <a:r>
              <a:rPr lang="en-US" altLang="zh-TW" sz="2400" dirty="0"/>
              <a:t>we can throw away the line that ran “history</a:t>
            </a:r>
            <a:r>
              <a:rPr lang="en-US" altLang="zh-TW" sz="2400" dirty="0" smtClean="0"/>
              <a:t>”.</a:t>
            </a:r>
            <a:endParaRPr lang="en-US" altLang="zh-TW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152939" y="2590800"/>
            <a:ext cx="1405677" cy="1440160"/>
            <a:chOff x="1152939" y="2590800"/>
            <a:chExt cx="1405677" cy="144016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152939" y="2590800"/>
              <a:ext cx="1405677" cy="1066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spc="-3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This</a:t>
              </a:r>
              <a:r>
                <a:rPr kumimoji="1" lang="en-US" sz="20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front</a:t>
              </a:r>
              <a:br>
                <a:rPr kumimoji="1" lang="en-US" sz="20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</a:br>
              <a:r>
                <a:rPr kumimoji="1" lang="en-US" sz="20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portion is</a:t>
              </a:r>
              <a:br>
                <a:rPr kumimoji="1" lang="en-US" sz="20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</a:br>
              <a:r>
                <a:rPr kumimoji="1" lang="en-US" sz="20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c</a:t>
              </a:r>
              <a:r>
                <a:rPr kumimoji="1" lang="en-US" sz="2000" b="0" i="0" u="none" strike="noStrike" cap="none" spc="-6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olumns</a:t>
              </a:r>
              <a:r>
                <a:rPr kumimoji="1" lang="en-US" sz="2000" b="0" i="0" u="none" strike="noStrike" cap="none" spc="-16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1-</a:t>
              </a:r>
              <a:r>
                <a:rPr kumimoji="1" lang="en-US" sz="2000" b="0" i="0" u="none" strike="noStrike" cap="none" spc="-45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7</a:t>
              </a:r>
              <a:r>
                <a:rPr kumimoji="1" lang="en-US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</a:t>
              </a:r>
              <a:endParaRPr kumimoji="1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 bwMode="auto">
            <a:xfrm rot="16200000" flipH="1">
              <a:off x="1088136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rot="16200000" flipH="1">
              <a:off x="1435608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rot="16200000" flipH="1">
              <a:off x="1609344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 rot="16200000" flipH="1">
              <a:off x="1783080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 bwMode="auto">
            <a:xfrm rot="16200000" flipH="1">
              <a:off x="1956816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 bwMode="auto">
            <a:xfrm rot="16200000" flipH="1">
              <a:off x="2133600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4" name="Straight Arrow Connector 13"/>
            <p:cNvCxnSpPr/>
            <p:nvPr/>
          </p:nvCxnSpPr>
          <p:spPr bwMode="auto">
            <a:xfrm rot="16200000" flipH="1">
              <a:off x="1261872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77238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7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27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3" grpId="0" animBg="1"/>
      <p:bldP spid="22733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4800" y="838200"/>
            <a:ext cx="876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sz="4400" b="1" kern="0" spc="-50" dirty="0" smtClean="0">
                <a:solidFill>
                  <a:srgbClr val="FF0000"/>
                </a:solidFill>
                <a:latin typeface="High Tower Text" pitchFamily="18" charset="0"/>
              </a:rPr>
              <a:t>cut</a:t>
            </a:r>
            <a:r>
              <a:rPr lang="en-US" altLang="zh-TW" sz="3600" b="1" kern="0" spc="-50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b="0" kern="0" spc="-50" dirty="0" smtClean="0">
                <a:solidFill>
                  <a:srgbClr val="FF0000"/>
                </a:solidFill>
                <a:latin typeface="Times New Roman" pitchFamily="18" charset="0"/>
              </a:rPr>
              <a:t>characters (-c) or fields </a:t>
            </a:r>
            <a:r>
              <a:rPr lang="en-US" altLang="zh-TW" b="0" kern="0" spc="-250" dirty="0" smtClean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b="0" kern="0" spc="-150" dirty="0" smtClean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b="0" kern="0" spc="250" dirty="0" smtClean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en-US" altLang="zh-TW" b="0" kern="0" spc="-50" dirty="0" smtClean="0">
                <a:solidFill>
                  <a:srgbClr val="FF0000"/>
                </a:solidFill>
                <a:latin typeface="Times New Roman" pitchFamily="18" charset="0"/>
              </a:rPr>
              <a:t>) from each input line. </a:t>
            </a:r>
            <a:r>
              <a:rPr lang="en-US" altLang="zh-TW" b="0" kern="0" dirty="0" smtClean="0">
                <a:solidFill>
                  <a:srgbClr val="FF0000"/>
                </a:solidFill>
                <a:latin typeface="Times New Roman" pitchFamily="18" charset="0"/>
              </a:rPr>
              <a:t>Other useful flags are --complement(</a:t>
            </a:r>
            <a:r>
              <a:rPr lang="zh-TW" altLang="en-US" sz="2800" b="0" kern="0" dirty="0" smtClean="0">
                <a:solidFill>
                  <a:srgbClr val="FF0000"/>
                </a:solidFill>
                <a:latin typeface="Times New Roman" pitchFamily="18" charset="0"/>
              </a:rPr>
              <a:t>相反</a:t>
            </a:r>
            <a:r>
              <a:rPr lang="en-US" altLang="zh-TW" b="0" kern="0" dirty="0" smtClean="0">
                <a:solidFill>
                  <a:srgbClr val="FF0000"/>
                </a:solidFill>
                <a:latin typeface="Times New Roman" pitchFamily="18" charset="0"/>
              </a:rPr>
              <a:t>) and -d.</a:t>
            </a:r>
          </a:p>
          <a:p>
            <a:pPr marL="0" indent="0" eaLnBrk="1" hangingPunct="1">
              <a:buFontTx/>
              <a:buNone/>
            </a:pPr>
            <a:endParaRPr lang="en-US" altLang="zh-TW" sz="1800" b="0" kern="0" dirty="0" smtClean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b="0" kern="0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smtClean="0">
                <a:solidFill>
                  <a:srgbClr val="0033CC"/>
                </a:solidFill>
              </a:rPr>
              <a:t>cut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2636838"/>
            <a:ext cx="86868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>
                <a:solidFill>
                  <a:srgbClr val="808080"/>
                </a:solidFill>
              </a:rPr>
              <a:t>%</a:t>
            </a: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c</a:t>
            </a:r>
            <a:r>
              <a:rPr lang="en-US" altLang="zh-TW" sz="280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 4-5,10  </a:t>
            </a: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80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</a:rPr>
              <a:t>dej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700">
                <a:solidFill>
                  <a:srgbClr val="808080"/>
                </a:solidFill>
              </a:rPr>
              <a:t>%</a:t>
            </a:r>
            <a:r>
              <a:rPr lang="en-US" altLang="zh-TW" sz="270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70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700">
                <a:solidFill>
                  <a:srgbClr val="808080"/>
                </a:solidFill>
                <a:latin typeface="High Tower Text" pitchFamily="18" charset="0"/>
              </a:rPr>
              <a:t>complement </a:t>
            </a:r>
            <a:r>
              <a:rPr lang="en-US" altLang="zh-TW" sz="270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>
                <a:solidFill>
                  <a:srgbClr val="808080"/>
                </a:solidFill>
                <a:latin typeface="High Tower Text" pitchFamily="18" charset="0"/>
              </a:rPr>
              <a:t>c </a:t>
            </a:r>
            <a:r>
              <a:rPr lang="en-US" altLang="zh-TW" sz="270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4-5,10  </a:t>
            </a:r>
            <a:r>
              <a:rPr lang="en-US" altLang="zh-TW" sz="270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70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</a:rPr>
              <a:t>abcfghiklmno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000000"/>
                </a:solidFill>
              </a:rPr>
              <a:t>%</a:t>
            </a:r>
            <a:r>
              <a:rPr lang="en-US" altLang="zh-TW" sz="2800">
                <a:solidFill>
                  <a:srgbClr val="000000"/>
                </a:solidFill>
                <a:latin typeface="High Tower Text" pitchFamily="18" charset="0"/>
              </a:rPr>
              <a:t> cut </a:t>
            </a:r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>
                <a:solidFill>
                  <a:srgbClr val="000000"/>
                </a:solidFill>
                <a:latin typeface="High Tower Text" pitchFamily="18" charset="0"/>
                <a:cs typeface="Times New Roman" pitchFamily="18" charset="0"/>
              </a:rPr>
              <a:t>f</a:t>
            </a:r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6,7,8 --</a:t>
            </a:r>
            <a:r>
              <a:rPr lang="en-US" altLang="zh-TW" sz="2800">
                <a:solidFill>
                  <a:srgbClr val="000000"/>
                </a:solidFill>
                <a:latin typeface="High Tower Text" pitchFamily="18" charset="0"/>
              </a:rPr>
              <a:t>complement filelist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000000"/>
                </a:solidFill>
                <a:latin typeface="High Tower Text" pitchFamily="18" charset="0"/>
              </a:rPr>
              <a:t>…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</a:rPr>
              <a:t>%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 cut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 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2 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apple banana cherry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</a:rPr>
              <a:t>%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 cut 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d " " 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2  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banana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H="1">
            <a:off x="1447800" y="1447800"/>
            <a:ext cx="2819400" cy="28956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77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 smtClean="0">
                <a:solidFill>
                  <a:srgbClr val="0033CC"/>
                </a:solidFill>
              </a:rPr>
              <a:t>Lets do some more redirection</a:t>
            </a:r>
            <a:endParaRPr lang="en-US" altLang="zh-TW" dirty="0" smtClean="0">
              <a:solidFill>
                <a:srgbClr val="0033CC"/>
              </a:solidFill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 rIns="0" bIns="0"/>
          <a:lstStyle/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10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135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ls A* &gt;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136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137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138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lvl="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</a:rPr>
              <a:t>% </a:t>
            </a:r>
            <a:r>
              <a:rPr lang="en-US" altLang="zh-TW" sz="2600" b="1" dirty="0" smtClean="0">
                <a:solidFill>
                  <a:srgbClr val="FFFFCC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 smtClean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smtClean="0">
                <a:solidFill>
                  <a:srgbClr val="FFFFCC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400" b="1" dirty="0" smtClean="0">
                <a:solidFill>
                  <a:srgbClr val="FFFFCC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 smtClean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smtClean="0">
                <a:solidFill>
                  <a:srgbClr val="FFFFCC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 smtClean="0">
                <a:solidFill>
                  <a:srgbClr val="FFFFCC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 smtClean="0">
                <a:solidFill>
                  <a:srgbClr val="FFFFCC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 smtClean="0">
                <a:solidFill>
                  <a:srgbClr val="FFFFCC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 smtClean="0">
                <a:solidFill>
                  <a:srgbClr val="FFFFCC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 smtClean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 smtClean="0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4</a:t>
            </a:r>
            <a:r>
              <a:rPr lang="en-US" altLang="zh-TW" sz="11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&gt;</a:t>
            </a:r>
            <a:r>
              <a:rPr lang="en-US" altLang="zh-TW" sz="11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CC"/>
                </a:solidFill>
                <a:latin typeface="High Tower Text" pitchFamily="18" charset="0"/>
              </a:rPr>
              <a:t>t</a:t>
            </a:r>
            <a:r>
              <a:rPr lang="en-US" altLang="zh-TW" sz="2600" b="1" dirty="0" smtClean="0">
                <a:solidFill>
                  <a:srgbClr val="FFFFCC"/>
                </a:solidFill>
                <a:latin typeface="High Tower Text" pitchFamily="18" charset="0"/>
              </a:rPr>
              <a:t>empfile</a:t>
            </a:r>
            <a:r>
              <a:rPr lang="en-US" altLang="zh-TW" sz="2400" b="1" dirty="0" smtClean="0">
                <a:solidFill>
                  <a:srgbClr val="FFFFCC"/>
                </a:solidFill>
                <a:latin typeface="Times New Roman" pitchFamily="18" charset="0"/>
              </a:rPr>
              <a:t>5</a:t>
            </a:r>
            <a:endParaRPr lang="en-US" altLang="zh-TW" sz="2400" b="1" dirty="0" smtClean="0">
              <a:solidFill>
                <a:srgbClr val="FFFFCC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 </a:t>
            </a:r>
            <a:r>
              <a:rPr lang="en-US" altLang="zh-TW" sz="2800" b="1" dirty="0" smtClean="0">
                <a:solidFill>
                  <a:srgbClr val="FFFFCC"/>
                </a:solidFill>
                <a:latin typeface="High Tower Text" pitchFamily="18" charset="0"/>
              </a:rPr>
              <a:t>  </a:t>
            </a:r>
            <a:endParaRPr lang="en-US" altLang="zh-TW" sz="2400" b="1" dirty="0" smtClean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9381" name="AutoShape 5"/>
          <p:cNvSpPr>
            <a:spLocks noChangeArrowheads="1"/>
          </p:cNvSpPr>
          <p:nvPr/>
        </p:nvSpPr>
        <p:spPr bwMode="auto">
          <a:xfrm>
            <a:off x="3200400" y="4602088"/>
            <a:ext cx="4495800" cy="960512"/>
          </a:xfrm>
          <a:prstGeom prst="wedgeRoundRectCallout">
            <a:avLst>
              <a:gd name="adj1" fmla="val -75331"/>
              <a:gd name="adj2" fmla="val 11588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Let’s use </a:t>
            </a:r>
            <a:r>
              <a:rPr lang="en-US" altLang="zh-TW" sz="2400" dirty="0" smtClean="0"/>
              <a:t>“</a:t>
            </a:r>
            <a:r>
              <a:rPr lang="en-US" altLang="zh-TW" sz="2400" dirty="0" smtClean="0">
                <a:solidFill>
                  <a:srgbClr val="C00000"/>
                </a:solidFill>
                <a:latin typeface="+mn-lt"/>
              </a:rPr>
              <a:t>cut</a:t>
            </a:r>
            <a:r>
              <a:rPr lang="en-US" altLang="zh-TW" sz="2400" dirty="0" smtClean="0"/>
              <a:t>” to </a:t>
            </a:r>
            <a:r>
              <a:rPr lang="en-US" altLang="zh-TW" sz="2400" dirty="0"/>
              <a:t>get rid of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>
                <a:solidFill>
                  <a:srgbClr val="FFC000"/>
                </a:solidFill>
              </a:rPr>
              <a:t>this stuff </a:t>
            </a:r>
            <a:r>
              <a:rPr lang="en-US" altLang="zh-TW" sz="2400" dirty="0"/>
              <a:t>i</a:t>
            </a:r>
            <a:r>
              <a:rPr lang="en-US" altLang="zh-TW" sz="2400" dirty="0" smtClean="0"/>
              <a:t>n </a:t>
            </a:r>
            <a:r>
              <a:rPr lang="en-US" altLang="zh-TW" sz="2400" dirty="0"/>
              <a:t>the front</a:t>
            </a:r>
            <a:r>
              <a:rPr lang="en-US" altLang="zh-TW" sz="2400" dirty="0" smtClean="0"/>
              <a:t>. </a:t>
            </a:r>
            <a:endParaRPr lang="en-US" altLang="zh-TW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67744" y="4170040"/>
            <a:ext cx="1512168" cy="1224136"/>
            <a:chOff x="2267744" y="3789040"/>
            <a:chExt cx="1512168" cy="1224136"/>
          </a:xfrm>
        </p:grpSpPr>
        <p:cxnSp>
          <p:nvCxnSpPr>
            <p:cNvPr id="3" name="Straight Arrow Connector 2"/>
            <p:cNvCxnSpPr/>
            <p:nvPr/>
          </p:nvCxnSpPr>
          <p:spPr bwMode="auto">
            <a:xfrm flipH="1" flipV="1">
              <a:off x="2267744" y="3789040"/>
              <a:ext cx="1512168" cy="1008112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8" name="Straight Arrow Connector 7"/>
            <p:cNvCxnSpPr/>
            <p:nvPr/>
          </p:nvCxnSpPr>
          <p:spPr bwMode="auto">
            <a:xfrm flipH="1" flipV="1">
              <a:off x="2267744" y="4149080"/>
              <a:ext cx="1512168" cy="72008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H="1" flipV="1">
              <a:off x="2267744" y="4581128"/>
              <a:ext cx="1512168" cy="36004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H="1">
              <a:off x="2339752" y="501317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</p:grpSp>
      <p:grpSp>
        <p:nvGrpSpPr>
          <p:cNvPr id="4" name="Group 3"/>
          <p:cNvGrpSpPr/>
          <p:nvPr/>
        </p:nvGrpSpPr>
        <p:grpSpPr>
          <a:xfrm>
            <a:off x="1152939" y="2590800"/>
            <a:ext cx="1405677" cy="1440160"/>
            <a:chOff x="1152939" y="2590800"/>
            <a:chExt cx="1405677" cy="1440160"/>
          </a:xfrm>
        </p:grpSpPr>
        <p:sp>
          <p:nvSpPr>
            <p:cNvPr id="2" name="Rounded Rectangle 1"/>
            <p:cNvSpPr/>
            <p:nvPr/>
          </p:nvSpPr>
          <p:spPr bwMode="auto">
            <a:xfrm>
              <a:off x="1152939" y="2590800"/>
              <a:ext cx="1405677" cy="1066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spc="-3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This</a:t>
              </a:r>
              <a:r>
                <a:rPr kumimoji="1" lang="en-US" sz="20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front</a:t>
              </a:r>
              <a:br>
                <a:rPr kumimoji="1" lang="en-US" sz="20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</a:br>
              <a:r>
                <a:rPr kumimoji="1" lang="en-US" sz="20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portion is</a:t>
              </a:r>
              <a:br>
                <a:rPr kumimoji="1" lang="en-US" sz="20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</a:br>
              <a:r>
                <a:rPr kumimoji="1" lang="en-US" sz="2000" b="0" i="0" u="none" strike="noStrike" cap="none" spc="-3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c</a:t>
              </a:r>
              <a:r>
                <a:rPr kumimoji="1" lang="en-US" sz="2000" b="0" i="0" u="none" strike="noStrike" cap="none" spc="-6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olumns</a:t>
              </a:r>
              <a:r>
                <a:rPr kumimoji="1" lang="en-US" sz="2000" b="0" i="0" u="none" strike="noStrike" cap="none" spc="-16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1-</a:t>
              </a:r>
              <a:r>
                <a:rPr kumimoji="1" lang="en-US" sz="2000" b="0" i="0" u="none" strike="noStrike" cap="none" spc="-45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7</a:t>
              </a:r>
              <a:r>
                <a:rPr kumimoji="1" lang="en-US" sz="20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</a:t>
              </a:r>
              <a:endParaRPr kumimoji="1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16200000" flipH="1">
              <a:off x="1088136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 rot="16200000" flipH="1">
              <a:off x="1435608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20" name="Straight Arrow Connector 19"/>
            <p:cNvCxnSpPr/>
            <p:nvPr/>
          </p:nvCxnSpPr>
          <p:spPr bwMode="auto">
            <a:xfrm rot="16200000" flipH="1">
              <a:off x="1609344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 rot="16200000" flipH="1">
              <a:off x="1783080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 rot="16200000" flipH="1">
              <a:off x="1956816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 rot="16200000" flipH="1">
              <a:off x="2133600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 rot="16200000" flipH="1">
              <a:off x="1261872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339399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9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29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1" grpId="0" animBg="1"/>
      <p:bldP spid="229381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 smtClean="0">
                <a:solidFill>
                  <a:srgbClr val="0033CC"/>
                </a:solidFill>
              </a:rPr>
              <a:t>Lets do some more redirection</a:t>
            </a:r>
            <a:endParaRPr lang="en-US" altLang="zh-TW" dirty="0" smtClean="0">
              <a:solidFill>
                <a:srgbClr val="0033CC"/>
              </a:solidFill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 rIns="0" bIns="0"/>
          <a:lstStyle/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10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135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ls A* &gt;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136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137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138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lvl="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11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&gt;</a:t>
            </a:r>
            <a:r>
              <a:rPr lang="en-US" altLang="zh-TW" sz="11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5</a:t>
            </a:r>
            <a:endParaRPr lang="en-US" altLang="zh-TW" sz="2400" b="1" dirty="0" smtClean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  <a:r>
              <a:rPr lang="en-US" altLang="zh-TW" sz="24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5</a:t>
            </a:r>
            <a:r>
              <a:rPr lang="en-US" altLang="zh-TW" sz="2800" b="1" dirty="0" smtClean="0">
                <a:solidFill>
                  <a:srgbClr val="FFFFCC"/>
                </a:solidFill>
                <a:latin typeface="High Tower Text" pitchFamily="18" charset="0"/>
              </a:rPr>
              <a:t> </a:t>
            </a:r>
            <a:endParaRPr lang="en-US" altLang="zh-TW" sz="2400" b="1" dirty="0" smtClean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5013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 bIns="0"/>
          <a:lstStyle/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10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tail </a:t>
            </a:r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135 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ls A* &gt;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136 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137 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138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history &gt; tempfile</a:t>
            </a: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head </a:t>
            </a:r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cut 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omplement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1-7 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16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&gt;</a:t>
            </a:r>
            <a:r>
              <a:rPr lang="en-US" altLang="zh-TW" sz="12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5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</a:t>
            </a:r>
            <a:endParaRPr lang="en-US" altLang="zh-TW" sz="2800" b="1" dirty="0" smtClean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rgbClr val="FFFFCC"/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 smtClean="0">
                <a:solidFill>
                  <a:srgbClr val="FFFFCC"/>
                </a:solidFill>
                <a:latin typeface="Times New Roman" pitchFamily="18" charset="0"/>
              </a:rPr>
              <a:t>5</a:t>
            </a:r>
            <a:r>
              <a:rPr lang="en-US" altLang="zh-TW" sz="2800" b="1" dirty="0" smtClean="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smtClean="0">
                <a:solidFill>
                  <a:srgbClr val="0033CC"/>
                </a:solidFill>
              </a:rPr>
              <a:t>Lets do some more redirection</a:t>
            </a:r>
            <a:endParaRPr lang="en-US" altLang="zh-TW" smtClean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53477"/>
      </p:ext>
    </p:extLst>
  </p:cSld>
  <p:clrMapOvr>
    <a:masterClrMapping/>
  </p:clrMapOvr>
  <p:transition advTm="300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 bIns="0"/>
          <a:lstStyle/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tail </a:t>
            </a:r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135 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ls A* &gt;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136 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137 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138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history &gt; tempfile</a:t>
            </a: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head </a:t>
            </a:r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cut 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omplement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1-7 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16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&gt;</a:t>
            </a:r>
            <a:r>
              <a:rPr lang="en-US" altLang="zh-TW" sz="12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5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</a:t>
            </a:r>
            <a:endParaRPr lang="en-US" altLang="zh-TW" sz="2800" b="1" dirty="0" smtClean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rgbClr val="FFFFCC"/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 smtClean="0">
                <a:solidFill>
                  <a:srgbClr val="FFFFCC"/>
                </a:solidFill>
                <a:latin typeface="Times New Roman" pitchFamily="18" charset="0"/>
              </a:rPr>
              <a:t>5</a:t>
            </a:r>
            <a:r>
              <a:rPr lang="en-US" altLang="zh-TW" sz="2800" b="1" dirty="0" smtClean="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smtClean="0">
                <a:solidFill>
                  <a:srgbClr val="0033CC"/>
                </a:solidFill>
              </a:rPr>
              <a:t>Lets do some more redirection</a:t>
            </a:r>
            <a:endParaRPr lang="en-US" altLang="zh-TW" smtClean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112591"/>
      </p:ext>
    </p:extLst>
  </p:cSld>
  <p:clrMapOvr>
    <a:masterClrMapping/>
  </p:clrMapOvr>
  <p:transition advTm="300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 bIns="0"/>
          <a:lstStyle/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tail </a:t>
            </a:r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135 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ls A* &gt;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136 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137 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138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history &gt; tempfile</a:t>
            </a: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head </a:t>
            </a:r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cut 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omplement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1-7 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16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&gt;</a:t>
            </a:r>
            <a:r>
              <a:rPr lang="en-US" altLang="zh-TW" sz="12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5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</a:t>
            </a:r>
            <a:endParaRPr lang="en-US" altLang="zh-TW" sz="2800" b="1" dirty="0" smtClean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rgbClr val="FFFFCC"/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 smtClean="0">
                <a:solidFill>
                  <a:srgbClr val="FFFFCC"/>
                </a:solidFill>
                <a:latin typeface="Times New Roman" pitchFamily="18" charset="0"/>
              </a:rPr>
              <a:t>5</a:t>
            </a:r>
            <a:r>
              <a:rPr lang="en-US" altLang="zh-TW" sz="2800" b="1" dirty="0" smtClean="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zh-TW" altLang="en-US" sz="2400" b="1" dirty="0" smtClean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smtClean="0">
                <a:solidFill>
                  <a:srgbClr val="0033CC"/>
                </a:solidFill>
              </a:rPr>
              <a:t>Lets do some more redirection</a:t>
            </a:r>
            <a:endParaRPr lang="en-US" altLang="zh-TW" smtClean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772552"/>
      </p:ext>
    </p:extLst>
  </p:cSld>
  <p:clrMapOvr>
    <a:masterClrMapping/>
  </p:clrMapOvr>
  <p:transition advTm="300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tail </a:t>
            </a:r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135 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ls A* &gt;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136 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137 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138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history &gt; tempfile</a:t>
            </a:r>
            <a:r>
              <a:rPr lang="en-US" altLang="zh-TW" sz="2400" b="1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 smtClean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head </a:t>
            </a:r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 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cut 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omplement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1-7 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16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&gt;</a:t>
            </a:r>
            <a:r>
              <a:rPr lang="en-US" altLang="zh-TW" sz="1200" b="1" dirty="0" smtClean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5</a:t>
            </a:r>
            <a:r>
              <a:rPr lang="en-US" altLang="zh-TW" sz="2800" b="1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</a:t>
            </a:r>
            <a:endParaRPr lang="en-US" altLang="zh-TW" sz="2800" b="1" dirty="0" smtClean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 smtClean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rgbClr val="FFFFCC"/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 smtClean="0">
                <a:solidFill>
                  <a:srgbClr val="FFFFCC"/>
                </a:solidFill>
                <a:latin typeface="Times New Roman" pitchFamily="18" charset="0"/>
              </a:rPr>
              <a:t>5</a:t>
            </a:r>
            <a:r>
              <a:rPr lang="en-US" altLang="zh-TW" sz="2800" b="1" dirty="0" smtClean="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zh-TW" altLang="en-US" sz="2400" b="1" dirty="0" smtClean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67000"/>
              </a:lnSpc>
              <a:buFontTx/>
              <a:buNone/>
            </a:pPr>
            <a:r>
              <a:rPr lang="en-US" altLang="zh-TW" sz="2400" b="1" dirty="0" smtClean="0"/>
              <a:t>%</a:t>
            </a:r>
            <a:r>
              <a:rPr lang="en-US" altLang="zh-TW" sz="2400" b="1" dirty="0" smtClean="0">
                <a:solidFill>
                  <a:schemeClr val="bg1"/>
                </a:solidFill>
              </a:rPr>
              <a:t> </a:t>
            </a:r>
            <a:r>
              <a:rPr lang="en-US" altLang="zh-TW" sz="2800" b="1" kern="1200" dirty="0">
                <a:solidFill>
                  <a:srgbClr val="FFFFCC"/>
                </a:solidFill>
                <a:latin typeface="High Tower Text" pitchFamily="18" charset="0"/>
                <a:ea typeface="新細明體" pitchFamily="18" charset="-120"/>
              </a:rPr>
              <a:t>mv   tempfile</a:t>
            </a:r>
            <a:r>
              <a:rPr lang="en-US" altLang="zh-TW" sz="2400" b="1" kern="1200" dirty="0">
                <a:solidFill>
                  <a:srgbClr val="FFFFCC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5</a:t>
            </a:r>
            <a:r>
              <a:rPr lang="en-US" altLang="zh-TW" sz="2800" b="1" kern="1200" dirty="0">
                <a:solidFill>
                  <a:srgbClr val="FFFFCC"/>
                </a:solidFill>
                <a:latin typeface="High Tower Text" pitchFamily="18" charset="0"/>
                <a:ea typeface="新細明體" pitchFamily="18" charset="-120"/>
              </a:rPr>
              <a:t>   </a:t>
            </a:r>
            <a:r>
              <a:rPr lang="en-US" altLang="zh-TW" sz="2800" b="1" kern="1200" dirty="0" err="1">
                <a:solidFill>
                  <a:srgbClr val="FFFFCC"/>
                </a:solidFill>
                <a:latin typeface="High Tower Text" pitchFamily="18" charset="0"/>
                <a:ea typeface="新細明體" pitchFamily="18" charset="-120"/>
              </a:rPr>
              <a:t>count_A_files</a:t>
            </a:r>
            <a:endParaRPr lang="zh-TW" alt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smtClean="0">
                <a:solidFill>
                  <a:srgbClr val="0033CC"/>
                </a:solidFill>
              </a:rPr>
              <a:t>Lets do some more redirection</a:t>
            </a:r>
            <a:endParaRPr lang="en-US" altLang="zh-TW" smtClean="0">
              <a:solidFill>
                <a:srgbClr val="0033CC"/>
              </a:solidFill>
            </a:endParaRPr>
          </a:p>
        </p:txBody>
      </p:sp>
      <p:sp>
        <p:nvSpPr>
          <p:cNvPr id="217093" name="AutoShape 5"/>
          <p:cNvSpPr>
            <a:spLocks noChangeArrowheads="1"/>
          </p:cNvSpPr>
          <p:nvPr/>
        </p:nvSpPr>
        <p:spPr bwMode="auto">
          <a:xfrm>
            <a:off x="1752600" y="3048000"/>
            <a:ext cx="4267200" cy="914400"/>
          </a:xfrm>
          <a:prstGeom prst="wedgeRoundRectCallout">
            <a:avLst>
              <a:gd name="adj1" fmla="val -59468"/>
              <a:gd name="adj2" fmla="val 15677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See, we </a:t>
            </a:r>
            <a:r>
              <a:rPr lang="en-US" altLang="zh-TW" sz="2400" dirty="0" smtClean="0"/>
              <a:t>did take </a:t>
            </a:r>
            <a:r>
              <a:rPr lang="en-US" altLang="zh-TW" sz="2400" dirty="0"/>
              <a:t>out the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command </a:t>
            </a:r>
            <a:r>
              <a:rPr lang="en-US" altLang="zh-TW" sz="2400" dirty="0"/>
              <a:t>numbers.</a:t>
            </a:r>
          </a:p>
        </p:txBody>
      </p:sp>
      <p:sp>
        <p:nvSpPr>
          <p:cNvPr id="217094" name="AutoShape 6"/>
          <p:cNvSpPr>
            <a:spLocks noChangeArrowheads="1"/>
          </p:cNvSpPr>
          <p:nvPr/>
        </p:nvSpPr>
        <p:spPr bwMode="auto">
          <a:xfrm>
            <a:off x="1676400" y="2819400"/>
            <a:ext cx="4038600" cy="914400"/>
          </a:xfrm>
          <a:prstGeom prst="wedgeRoundRectCallout">
            <a:avLst>
              <a:gd name="adj1" fmla="val -18083"/>
              <a:gd name="adj2" fmla="val 14444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You may not </a:t>
            </a:r>
            <a:r>
              <a:rPr lang="en-US" altLang="zh-TW" sz="2400" dirty="0" err="1"/>
              <a:t>realise</a:t>
            </a:r>
            <a:r>
              <a:rPr lang="en-US" altLang="zh-TW" sz="2400" dirty="0"/>
              <a:t> it, but we have just created a </a:t>
            </a:r>
            <a:r>
              <a:rPr lang="en-US" altLang="zh-TW" sz="2400" dirty="0" smtClean="0"/>
              <a:t>"script"!</a:t>
            </a:r>
            <a:endParaRPr lang="en-US" altLang="zh-TW" sz="2400" dirty="0"/>
          </a:p>
        </p:txBody>
      </p:sp>
      <p:sp>
        <p:nvSpPr>
          <p:cNvPr id="6" name="Rectangle 5"/>
          <p:cNvSpPr/>
          <p:nvPr/>
        </p:nvSpPr>
        <p:spPr>
          <a:xfrm>
            <a:off x="1214648" y="6184075"/>
            <a:ext cx="458780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400" kern="0" dirty="0">
                <a:solidFill>
                  <a:srgbClr val="FFFFFF"/>
                </a:solidFill>
                <a:latin typeface="Arial"/>
                <a:ea typeface="新細明體"/>
              </a:rPr>
              <a:t>%</a:t>
            </a:r>
            <a:endParaRPr lang="zh-TW" altLang="en-US" sz="2400" kern="0" dirty="0">
              <a:solidFill>
                <a:srgbClr val="FFFFFF"/>
              </a:solidFill>
              <a:latin typeface="Arial"/>
              <a:ea typeface="新細明體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657600" y="4267200"/>
            <a:ext cx="3962400" cy="914400"/>
          </a:xfrm>
          <a:prstGeom prst="wedgeRoundRectCallout">
            <a:avLst>
              <a:gd name="adj1" fmla="val -21116"/>
              <a:gd name="adj2" fmla="val 1637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Let us give our script a    more-descriptive </a:t>
            </a:r>
            <a:r>
              <a:rPr lang="en-US" altLang="zh-TW" sz="2400" dirty="0" smtClean="0"/>
              <a:t>name. </a:t>
            </a:r>
            <a:endParaRPr lang="en-US" altLang="zh-TW" sz="24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4267200" y="5181600"/>
            <a:ext cx="1066800" cy="1066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73341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7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17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70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30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3" grpId="0" animBg="1"/>
      <p:bldP spid="217093" grpId="1" animBg="1"/>
      <p:bldP spid="217094" grpId="0" animBg="1"/>
      <p:bldP spid="217094" grpId="1" animBg="1"/>
      <p:bldP spid="7" grpId="1" animBg="1"/>
      <p:bldP spid="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 txBox="1">
            <a:spLocks noChangeArrowheads="1"/>
          </p:cNvSpPr>
          <p:nvPr/>
        </p:nvSpPr>
        <p:spPr bwMode="auto">
          <a:xfrm>
            <a:off x="1219200" y="990600"/>
            <a:ext cx="6553200" cy="56388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%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b="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 135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ls A* &gt; </a:t>
            </a:r>
            <a:r>
              <a:rPr lang="en-US" altLang="zh-TW" sz="2800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b="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 136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b="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 137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b="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 138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history &gt; tempfile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%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head </a:t>
            </a:r>
            <a:r>
              <a:rPr lang="en-US" altLang="zh-TW" sz="2800" b="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</a:p>
          <a:p>
            <a:pPr marL="342900" indent="-342900">
              <a:lnSpc>
                <a:spcPct val="80000"/>
              </a:lnSpc>
              <a:spcBef>
                <a:spcPct val="30000"/>
              </a:spcBef>
            </a:pP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% </a:t>
            </a:r>
            <a:r>
              <a:rPr lang="en-US" altLang="zh-TW" sz="26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cut </a:t>
            </a:r>
            <a:r>
              <a:rPr lang="en-US" altLang="zh-TW" sz="26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complement </a:t>
            </a:r>
            <a:r>
              <a:rPr lang="en-US" altLang="zh-TW" sz="26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6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1-7 </a:t>
            </a:r>
            <a:r>
              <a:rPr lang="en-US" altLang="zh-TW" sz="2600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1600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&gt;</a:t>
            </a:r>
            <a:r>
              <a:rPr lang="en-US" altLang="zh-TW" sz="1200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</a:t>
            </a:r>
            <a:r>
              <a:rPr lang="en-US" altLang="zh-TW" sz="2600" dirty="0" smtClean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empfile</a:t>
            </a:r>
            <a:r>
              <a:rPr lang="en-US" altLang="zh-TW" sz="24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5</a:t>
            </a:r>
            <a:r>
              <a:rPr lang="en-US" altLang="zh-TW" sz="2800" dirty="0" smtClean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</a:t>
            </a:r>
            <a:endParaRPr lang="en-US" altLang="zh-TW" sz="2800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30000"/>
              </a:spcBef>
            </a:pP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%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5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ls A* &gt;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wc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l &lt;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rm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endParaRPr lang="en-US" altLang="zh-TW" sz="2400" dirty="0">
              <a:solidFill>
                <a:srgbClr val="FFFFFF"/>
              </a:solidFill>
              <a:latin typeface="Arial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4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mv   tempfile</a:t>
            </a:r>
            <a:r>
              <a:rPr lang="en-US" altLang="zh-TW" sz="2400" dirty="0">
                <a:solidFill>
                  <a:srgbClr val="FFFFCC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   </a:t>
            </a:r>
            <a:r>
              <a:rPr lang="en-US" altLang="zh-TW" sz="2800" dirty="0" err="1">
                <a:solidFill>
                  <a:srgbClr val="FFFFCC"/>
                </a:solidFill>
                <a:latin typeface="High Tower Text" pitchFamily="18" charset="0"/>
              </a:rPr>
              <a:t>count_A_files</a:t>
            </a:r>
            <a:endParaRPr lang="en-US" altLang="zh-TW" sz="28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</a:pPr>
            <a:endParaRPr lang="zh-TW" altLang="en-US" sz="2400" kern="0" dirty="0">
              <a:solidFill>
                <a:srgbClr val="FFFFFF"/>
              </a:solidFill>
              <a:latin typeface="Arial"/>
              <a:ea typeface="新細明體"/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smtClean="0">
                <a:solidFill>
                  <a:srgbClr val="0033CC"/>
                </a:solidFill>
              </a:rPr>
              <a:t>Lets do some more redirection</a:t>
            </a:r>
            <a:endParaRPr lang="en-US" altLang="zh-TW" smtClean="0">
              <a:solidFill>
                <a:srgbClr val="0033C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4648" y="6184075"/>
            <a:ext cx="458780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400" kern="0" dirty="0">
                <a:solidFill>
                  <a:srgbClr val="FFFFFF"/>
                </a:solidFill>
                <a:latin typeface="Arial"/>
                <a:ea typeface="新細明體"/>
              </a:rPr>
              <a:t>%</a:t>
            </a:r>
            <a:endParaRPr lang="zh-TW" altLang="en-US" sz="2400" kern="0" dirty="0">
              <a:solidFill>
                <a:srgbClr val="FFFFFF"/>
              </a:solidFill>
              <a:latin typeface="Arial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707711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875"/>
            <a:ext cx="8229600" cy="822325"/>
          </a:xfrm>
        </p:spPr>
        <p:txBody>
          <a:bodyPr anchorCtr="1"/>
          <a:lstStyle/>
          <a:p>
            <a:pPr eaLnBrk="1" hangingPunct="1"/>
            <a:r>
              <a:rPr lang="en-US" altLang="zh-TW" smtClean="0">
                <a:solidFill>
                  <a:srgbClr val="0033CC"/>
                </a:solidFill>
              </a:rPr>
              <a:t>What is a Script?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668072" cy="5867400"/>
          </a:xfrm>
        </p:spPr>
        <p:txBody>
          <a:bodyPr rIns="0"/>
          <a:lstStyle/>
          <a:p>
            <a:pPr eaLnBrk="1" hangingPunct="1"/>
            <a:r>
              <a:rPr lang="en-US" altLang="zh-TW" dirty="0" smtClean="0">
                <a:solidFill>
                  <a:srgbClr val="FF0000"/>
                </a:solidFill>
              </a:rPr>
              <a:t>Any of the commands that we have been typing on the command line (</a:t>
            </a:r>
            <a:r>
              <a:rPr lang="en-US" altLang="zh-TW" i="1" dirty="0" err="1" smtClean="0">
                <a:solidFill>
                  <a:srgbClr val="FF0000"/>
                </a:solidFill>
              </a:rPr>
              <a:t>eg</a:t>
            </a:r>
            <a:r>
              <a:rPr lang="en-US" altLang="zh-TW" i="1" dirty="0" smtClean="0">
                <a:solidFill>
                  <a:srgbClr val="FF0000"/>
                </a:solidFill>
              </a:rPr>
              <a:t>,</a:t>
            </a:r>
            <a:r>
              <a:rPr lang="en-US" altLang="zh-TW" dirty="0" smtClean="0">
                <a:solidFill>
                  <a:srgbClr val="FF0000"/>
                </a:solidFill>
              </a:rPr>
              <a:t> echo, cat, </a:t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en-US" altLang="zh-TW" dirty="0" smtClean="0">
                <a:solidFill>
                  <a:srgbClr val="FF0000"/>
                </a:solidFill>
              </a:rPr>
              <a:t>ls, </a:t>
            </a:r>
            <a:r>
              <a:rPr lang="en-US" altLang="zh-TW" dirty="0" err="1" smtClean="0">
                <a:solidFill>
                  <a:srgbClr val="FF0000"/>
                </a:solidFill>
              </a:rPr>
              <a:t>wc</a:t>
            </a:r>
            <a:r>
              <a:rPr lang="en-US" altLang="zh-TW" dirty="0" smtClean="0">
                <a:solidFill>
                  <a:srgbClr val="FF0000"/>
                </a:solidFill>
              </a:rPr>
              <a:t>, </a:t>
            </a:r>
            <a:r>
              <a:rPr lang="en-US" altLang="zh-TW" i="1" dirty="0" smtClean="0">
                <a:solidFill>
                  <a:srgbClr val="FF0000"/>
                </a:solidFill>
              </a:rPr>
              <a:t>etc.</a:t>
            </a:r>
            <a:r>
              <a:rPr lang="en-US" altLang="zh-TW" dirty="0" smtClean="0">
                <a:solidFill>
                  <a:srgbClr val="FF0000"/>
                </a:solidFill>
              </a:rPr>
              <a:t>) can, instead, be run from a file.</a:t>
            </a:r>
          </a:p>
          <a:p>
            <a:pPr lvl="1" eaLnBrk="1" hangingPunct="1">
              <a:buFontTx/>
              <a:buNone/>
            </a:pPr>
            <a:endParaRPr lang="en-US" altLang="zh-TW" sz="1100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TW" dirty="0" smtClean="0">
                <a:solidFill>
                  <a:srgbClr val="FF0000"/>
                </a:solidFill>
              </a:rPr>
              <a:t>This allows us to:</a:t>
            </a:r>
          </a:p>
          <a:p>
            <a:pPr marL="739775" lvl="1" indent="-339725" eaLnBrk="1" hangingPunct="1">
              <a:spcBef>
                <a:spcPts val="0"/>
              </a:spcBef>
              <a:buFontTx/>
              <a:buNone/>
              <a:tabLst>
                <a:tab pos="339725" algn="l"/>
              </a:tabLst>
            </a:pPr>
            <a:r>
              <a:rPr lang="en-US" altLang="zh-TW" dirty="0" smtClean="0">
                <a:solidFill>
                  <a:srgbClr val="FF0000"/>
                </a:solidFill>
              </a:rPr>
              <a:t>1.	First, prepare a script containing a series of commands to accomplish some task.</a:t>
            </a:r>
          </a:p>
          <a:p>
            <a:pPr marL="739775" lvl="1" indent="-339725" eaLnBrk="1" hangingPunct="1">
              <a:buFontTx/>
              <a:buNone/>
              <a:tabLst>
                <a:tab pos="339725" algn="l"/>
              </a:tabLst>
            </a:pPr>
            <a:r>
              <a:rPr lang="en-US" altLang="zh-TW" dirty="0" smtClean="0">
                <a:solidFill>
                  <a:srgbClr val="FF0000"/>
                </a:solidFill>
              </a:rPr>
              <a:t>2.	T</a:t>
            </a:r>
            <a:r>
              <a:rPr lang="en-US" altLang="zh-TW" spc="-10" dirty="0" smtClean="0">
                <a:solidFill>
                  <a:srgbClr val="FF0000"/>
                </a:solidFill>
              </a:rPr>
              <a:t>hen, use the s</a:t>
            </a:r>
            <a:r>
              <a:rPr lang="en-US" altLang="zh-TW" dirty="0" smtClean="0">
                <a:solidFill>
                  <a:srgbClr val="FF0000"/>
                </a:solidFill>
              </a:rPr>
              <a:t>cr</a:t>
            </a:r>
            <a:r>
              <a:rPr lang="en-US" altLang="zh-TW" spc="-20" dirty="0" smtClean="0">
                <a:solidFill>
                  <a:srgbClr val="FF0000"/>
                </a:solidFill>
              </a:rPr>
              <a:t>ipt whenever we want to pe</a:t>
            </a:r>
            <a:r>
              <a:rPr lang="en-US" altLang="zh-TW" dirty="0" smtClean="0">
                <a:solidFill>
                  <a:srgbClr val="FF0000"/>
                </a:solidFill>
              </a:rPr>
              <a:t>r</a:t>
            </a:r>
            <a:r>
              <a:rPr lang="en-US" altLang="zh-TW" spc="-20" dirty="0" smtClean="0">
                <a:solidFill>
                  <a:srgbClr val="FF0000"/>
                </a:solidFill>
              </a:rPr>
              <a:t>fo</a:t>
            </a:r>
            <a:r>
              <a:rPr lang="en-US" altLang="zh-TW" dirty="0" smtClean="0">
                <a:solidFill>
                  <a:srgbClr val="FF0000"/>
                </a:solidFill>
              </a:rPr>
              <a:t>rm the task, without needing to retype all the steps.</a:t>
            </a:r>
          </a:p>
          <a:p>
            <a:pPr eaLnBrk="1" hangingPunct="1"/>
            <a:endParaRPr lang="en-US" altLang="zh-TW" sz="1100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TW" dirty="0" smtClean="0">
                <a:solidFill>
                  <a:srgbClr val="FF0000"/>
                </a:solidFill>
              </a:rPr>
              <a:t>In other words, a script is a </a:t>
            </a:r>
            <a:r>
              <a:rPr lang="en-US" altLang="zh-TW" i="1" dirty="0" smtClean="0">
                <a:solidFill>
                  <a:srgbClr val="FF0000"/>
                </a:solidFill>
              </a:rPr>
              <a:t>program. </a:t>
            </a:r>
            <a:r>
              <a:rPr lang="en-US" altLang="zh-TW" dirty="0" smtClean="0">
                <a:solidFill>
                  <a:srgbClr val="FF0000"/>
                </a:solidFill>
              </a:rPr>
              <a:t>But it is not the kind of program that needs to be compiled(</a:t>
            </a:r>
            <a:r>
              <a:rPr lang="zh-TW" altLang="en-US" dirty="0" smtClean="0">
                <a:solidFill>
                  <a:srgbClr val="FF0000"/>
                </a:solidFill>
              </a:rPr>
              <a:t>不需要編譯</a:t>
            </a:r>
            <a:r>
              <a:rPr lang="en-US" altLang="zh-TW" dirty="0" smtClean="0">
                <a:solidFill>
                  <a:srgbClr val="FF0000"/>
                </a:solidFill>
              </a:rPr>
              <a:t>). It is run as a text file.</a:t>
            </a:r>
          </a:p>
        </p:txBody>
      </p:sp>
    </p:spTree>
    <p:extLst>
      <p:ext uri="{BB962C8B-B14F-4D97-AF65-F5344CB8AC3E}">
        <p14:creationId xmlns:p14="http://schemas.microsoft.com/office/powerpoint/2010/main" val="45159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875"/>
            <a:ext cx="8534400" cy="822325"/>
          </a:xfrm>
        </p:spPr>
        <p:txBody>
          <a:bodyPr anchorCtr="1"/>
          <a:lstStyle/>
          <a:p>
            <a:pPr eaLnBrk="1" hangingPunct="1"/>
            <a:r>
              <a:rPr lang="en-US" altLang="zh-TW" smtClean="0">
                <a:solidFill>
                  <a:srgbClr val="0033CC"/>
                </a:solidFill>
              </a:rPr>
              <a:t>How, then to use our new script?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90600"/>
            <a:ext cx="9144000" cy="5867400"/>
          </a:xfrm>
        </p:spPr>
        <p:txBody>
          <a:bodyPr/>
          <a:lstStyle/>
          <a:p>
            <a:pPr indent="-280988" eaLnBrk="1" hangingPunct="1">
              <a:lnSpc>
                <a:spcPct val="80000"/>
              </a:lnSpc>
            </a:pPr>
            <a:r>
              <a:rPr lang="en-US" altLang="zh-TW" dirty="0" smtClean="0"/>
              <a:t>The </a:t>
            </a:r>
            <a:r>
              <a:rPr lang="en-US" altLang="zh-TW" sz="3600" dirty="0" err="1" smtClean="0">
                <a:latin typeface="High Tower Text" pitchFamily="18" charset="0"/>
              </a:rPr>
              <a:t>count_A_files</a:t>
            </a:r>
            <a:r>
              <a:rPr lang="en-US" altLang="zh-TW" dirty="0" smtClean="0"/>
              <a:t> file is a script, but we have not yet made it an executable file.</a:t>
            </a:r>
          </a:p>
          <a:p>
            <a:pPr lvl="1" eaLnBrk="1" hangingPunct="1"/>
            <a:r>
              <a:rPr lang="en-US" altLang="zh-TW" dirty="0" smtClean="0"/>
              <a:t>UNIX can only run executable files.</a:t>
            </a:r>
          </a:p>
          <a:p>
            <a:pPr marL="1031875" lvl="2" eaLnBrk="1" hangingPunct="1"/>
            <a:r>
              <a:rPr lang="en-US" altLang="zh-TW" dirty="0" smtClean="0"/>
              <a:t>I have seen times where Cygwin, however, did allow you to run a non-executable file.</a:t>
            </a:r>
          </a:p>
          <a:p>
            <a:pPr marL="1427163" lvl="3" indent="-339725" eaLnBrk="1" hangingPunct="1"/>
            <a:r>
              <a:rPr lang="en-US" altLang="zh-TW" sz="2400" dirty="0" smtClean="0"/>
              <a:t>Well, that is irrelevant, because we are studying UNIX, not Cygwin – make your files be executables.</a:t>
            </a:r>
            <a:endParaRPr lang="en-US" altLang="zh-TW" sz="600" dirty="0" smtClean="0"/>
          </a:p>
          <a:p>
            <a:pPr indent="-280988" eaLnBrk="1" hangingPunct="1">
              <a:spcBef>
                <a:spcPct val="60000"/>
              </a:spcBef>
            </a:pPr>
            <a:r>
              <a:rPr lang="en-US" altLang="zh-TW" dirty="0" smtClean="0">
                <a:solidFill>
                  <a:srgbClr val="FF0000"/>
                </a:solidFill>
              </a:rPr>
              <a:t>Yes, but what is an executable file?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indent="-280988" eaLnBrk="1" hangingPunct="1">
              <a:spcBef>
                <a:spcPct val="60000"/>
              </a:spcBef>
            </a:pPr>
            <a:r>
              <a:rPr lang="en-US" altLang="zh-TW" dirty="0" smtClean="0">
                <a:solidFill>
                  <a:srgbClr val="FF0000"/>
                </a:solidFill>
              </a:rPr>
              <a:t>And how do we change a file to be executable?</a:t>
            </a:r>
          </a:p>
          <a:p>
            <a:pPr indent="-280988" eaLnBrk="1" hangingPunct="1">
              <a:spcBef>
                <a:spcPct val="60000"/>
              </a:spcBef>
            </a:pPr>
            <a:r>
              <a:rPr lang="en-US" altLang="zh-TW" dirty="0" smtClean="0">
                <a:solidFill>
                  <a:schemeClr val="accent2"/>
                </a:solidFill>
              </a:rPr>
              <a:t>The following slides will explain how…</a:t>
            </a:r>
            <a:endParaRPr lang="en-US" altLang="zh-TW" i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23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chemeClr val="bg1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chemeClr val="bg1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en-US" alt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134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22:07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rwxr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50209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22:07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AZZZ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Aqrst.txt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7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7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23:09 </a:t>
            </a:r>
            <a:r>
              <a:rPr lang="en-US" altLang="en-US" sz="2000" dirty="0" err="1">
                <a:solidFill>
                  <a:schemeClr val="bg1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 ACE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ABD.txt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     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ABCD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55</a:t>
            </a:r>
            <a:r>
              <a:rPr lang="en-US" altLang="en-US" sz="1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22:10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49786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22:10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2925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94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68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47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47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22:18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smtClean="0">
                <a:solidFill>
                  <a:srgbClr val="0033CC"/>
                </a:solidFill>
              </a:rPr>
              <a:t>What does it mean to be executable?</a:t>
            </a:r>
            <a:endParaRPr lang="en-US" altLang="zh-TW" smtClean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50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4800" y="838200"/>
            <a:ext cx="876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sz="4400" b="1" kern="0" spc="-50" dirty="0" smtClean="0">
                <a:solidFill>
                  <a:srgbClr val="FF0000"/>
                </a:solidFill>
                <a:latin typeface="High Tower Text" pitchFamily="18" charset="0"/>
              </a:rPr>
              <a:t>cut</a:t>
            </a:r>
            <a:r>
              <a:rPr lang="en-US" altLang="zh-TW" sz="3600" b="1" kern="0" spc="-50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b="0" kern="0" spc="-50" dirty="0" smtClean="0">
                <a:solidFill>
                  <a:srgbClr val="FF0000"/>
                </a:solidFill>
                <a:latin typeface="Times New Roman" pitchFamily="18" charset="0"/>
              </a:rPr>
              <a:t>characters (-c) or fields </a:t>
            </a:r>
            <a:r>
              <a:rPr lang="en-US" altLang="zh-TW" b="0" kern="0" spc="-25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b="0" kern="0" spc="-15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b="0" kern="0" spc="250" dirty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) </a:t>
            </a:r>
            <a:r>
              <a:rPr lang="en-US" altLang="zh-TW" b="0" kern="0" spc="-50" dirty="0" smtClean="0">
                <a:solidFill>
                  <a:srgbClr val="FF0000"/>
                </a:solidFill>
                <a:latin typeface="Times New Roman" pitchFamily="18" charset="0"/>
              </a:rPr>
              <a:t>from each input line. </a:t>
            </a:r>
            <a:r>
              <a:rPr lang="en-US" altLang="zh-TW" b="0" kern="0" dirty="0" smtClean="0">
                <a:solidFill>
                  <a:srgbClr val="FF0000"/>
                </a:solidFill>
                <a:latin typeface="Times New Roman" pitchFamily="18" charset="0"/>
              </a:rPr>
              <a:t>Other useful flags are --complement(</a:t>
            </a:r>
            <a:r>
              <a:rPr lang="zh-TW" altLang="en-US" sz="2800" b="0" kern="0" dirty="0" smtClean="0">
                <a:solidFill>
                  <a:srgbClr val="FF0000"/>
                </a:solidFill>
                <a:latin typeface="Times New Roman" pitchFamily="18" charset="0"/>
              </a:rPr>
              <a:t>相反</a:t>
            </a:r>
            <a:r>
              <a:rPr lang="en-US" altLang="zh-TW" b="0" kern="0" dirty="0" smtClean="0">
                <a:solidFill>
                  <a:srgbClr val="FF0000"/>
                </a:solidFill>
                <a:latin typeface="Times New Roman" pitchFamily="18" charset="0"/>
              </a:rPr>
              <a:t>) and -d.</a:t>
            </a:r>
          </a:p>
          <a:p>
            <a:pPr marL="0" indent="0" eaLnBrk="1" hangingPunct="1">
              <a:buFontTx/>
              <a:buNone/>
            </a:pPr>
            <a:endParaRPr lang="en-US" altLang="zh-TW" sz="1800" b="0" kern="0" dirty="0" smtClean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b="0" kern="0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smtClean="0">
                <a:solidFill>
                  <a:srgbClr val="0033CC"/>
                </a:solidFill>
              </a:rPr>
              <a:t>cut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2636838"/>
            <a:ext cx="86868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>
                <a:solidFill>
                  <a:srgbClr val="808080"/>
                </a:solidFill>
              </a:rPr>
              <a:t>%</a:t>
            </a: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c</a:t>
            </a:r>
            <a:r>
              <a:rPr lang="en-US" altLang="zh-TW" sz="280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 4-5,10  </a:t>
            </a: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80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</a:rPr>
              <a:t>dej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700">
                <a:solidFill>
                  <a:srgbClr val="808080"/>
                </a:solidFill>
              </a:rPr>
              <a:t>%</a:t>
            </a:r>
            <a:r>
              <a:rPr lang="en-US" altLang="zh-TW" sz="270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70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700">
                <a:solidFill>
                  <a:srgbClr val="808080"/>
                </a:solidFill>
                <a:latin typeface="High Tower Text" pitchFamily="18" charset="0"/>
              </a:rPr>
              <a:t>complement </a:t>
            </a:r>
            <a:r>
              <a:rPr lang="en-US" altLang="zh-TW" sz="270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>
                <a:solidFill>
                  <a:srgbClr val="808080"/>
                </a:solidFill>
                <a:latin typeface="High Tower Text" pitchFamily="18" charset="0"/>
              </a:rPr>
              <a:t>c </a:t>
            </a:r>
            <a:r>
              <a:rPr lang="en-US" altLang="zh-TW" sz="270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4-5,10  </a:t>
            </a:r>
            <a:r>
              <a:rPr lang="en-US" altLang="zh-TW" sz="270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70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</a:rPr>
              <a:t>abcfghiklmno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808080"/>
                </a:solidFill>
              </a:rPr>
              <a:t>%</a:t>
            </a: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f</a:t>
            </a:r>
            <a:r>
              <a:rPr lang="en-US" altLang="zh-TW" sz="280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6,7,8 --</a:t>
            </a: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</a:rPr>
              <a:t>complement filelist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</a:rPr>
              <a:t>…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000000"/>
                </a:solidFill>
              </a:rPr>
              <a:t>%</a:t>
            </a:r>
            <a:r>
              <a:rPr lang="en-US" altLang="zh-TW" sz="2800">
                <a:solidFill>
                  <a:srgbClr val="000000"/>
                </a:solidFill>
                <a:latin typeface="High Tower Text" pitchFamily="18" charset="0"/>
              </a:rPr>
              <a:t> cut</a:t>
            </a:r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</a:rPr>
              <a:t> -</a:t>
            </a:r>
            <a:r>
              <a:rPr lang="en-US" altLang="zh-TW" sz="2800">
                <a:solidFill>
                  <a:srgbClr val="000000"/>
                </a:solidFill>
                <a:latin typeface="High Tower Text" pitchFamily="18" charset="0"/>
              </a:rPr>
              <a:t>f</a:t>
            </a:r>
            <a:r>
              <a:rPr lang="en-US" altLang="zh-TW" sz="280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TW" sz="2800">
                <a:solidFill>
                  <a:srgbClr val="000000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000000"/>
                </a:solidFill>
                <a:latin typeface="High Tower Text" pitchFamily="18" charset="0"/>
              </a:rPr>
              <a:t>apple banana cherry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</a:rPr>
              <a:t>%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 cut 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d " " 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2  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banana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3962400" y="4876800"/>
            <a:ext cx="5181600" cy="1600200"/>
          </a:xfrm>
          <a:prstGeom prst="wedgeRoundRectCallout">
            <a:avLst>
              <a:gd name="adj1" fmla="val -60934"/>
              <a:gd name="adj2" fmla="val 467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Actually, what happened here is that the line of the file only had one field (because it had no </a:t>
            </a:r>
            <a:r>
              <a:rPr lang="en-US" altLang="zh-TW" sz="2800" b="0" dirty="0">
                <a:solidFill>
                  <a:srgbClr val="FF0000"/>
                </a:solidFill>
              </a:rPr>
              <a:t>tab characters</a:t>
            </a:r>
            <a:r>
              <a:rPr lang="en-US" altLang="zh-TW" sz="2800" b="0" dirty="0">
                <a:solidFill>
                  <a:srgbClr val="000000"/>
                </a:solidFill>
              </a:rPr>
              <a:t>). 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33400" y="1752600"/>
            <a:ext cx="6629400" cy="1066800"/>
          </a:xfrm>
          <a:prstGeom prst="wedgeRoundRectCallout">
            <a:avLst>
              <a:gd name="adj1" fmla="val -34002"/>
              <a:gd name="adj2" fmla="val 26590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But wait! I asked for field </a:t>
            </a:r>
            <a:r>
              <a:rPr lang="en-US" altLang="zh-TW" sz="2800" u="sng" dirty="0">
                <a:solidFill>
                  <a:srgbClr val="000000"/>
                </a:solidFill>
              </a:rPr>
              <a:t>2</a:t>
            </a:r>
            <a:r>
              <a:rPr lang="en-US" altLang="zh-TW" sz="2800" b="0" dirty="0">
                <a:solidFill>
                  <a:srgbClr val="000000"/>
                </a:solidFill>
              </a:rPr>
              <a:t>. If there was only one field, then shouldn’t there have been no output?  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2195736" y="3124200"/>
            <a:ext cx="6948264" cy="1456928"/>
          </a:xfrm>
          <a:prstGeom prst="wedgeRoundRectCallout">
            <a:avLst>
              <a:gd name="adj1" fmla="val -3695"/>
              <a:gd name="adj2" fmla="val -8584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That would’ve made sense, yes. But cut doesn’t do that. If there are not enough fields, then anything can happen, such as just printing the original line.</a:t>
            </a:r>
          </a:p>
        </p:txBody>
      </p:sp>
    </p:spTree>
    <p:extLst>
      <p:ext uri="{BB962C8B-B14F-4D97-AF65-F5344CB8AC3E}">
        <p14:creationId xmlns:p14="http://schemas.microsoft.com/office/powerpoint/2010/main" val="353298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134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22:07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rwxr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50209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22:07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AZZZ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23:09 </a:t>
            </a:r>
            <a:r>
              <a:rPr lang="en-US" altLang="en-US" sz="2000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 ACE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     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55</a:t>
            </a:r>
            <a:r>
              <a:rPr lang="en-US" altLang="en-US" sz="1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22:10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49786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22:10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2925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94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68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47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47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22:18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935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smtClean="0">
                <a:solidFill>
                  <a:srgbClr val="0033CC"/>
                </a:solidFill>
              </a:rPr>
              <a:t>What does it mean to be executable?</a:t>
            </a:r>
            <a:endParaRPr lang="en-US" altLang="zh-TW" smtClean="0">
              <a:solidFill>
                <a:srgbClr val="0033CC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6200" y="76200"/>
            <a:ext cx="3703712" cy="1219200"/>
          </a:xfrm>
          <a:prstGeom prst="wedgeRoundRectCallout">
            <a:avLst>
              <a:gd name="adj1" fmla="val -167"/>
              <a:gd name="adj2" fmla="val 49741"/>
              <a:gd name="adj3" fmla="val 16667"/>
            </a:avLst>
          </a:prstGeom>
          <a:solidFill>
            <a:srgbClr val="FF99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This spot indicates if it is a </a:t>
            </a:r>
            <a:r>
              <a:rPr lang="en-US" altLang="zh-TW" sz="2400" dirty="0" smtClean="0"/>
              <a:t>directory or a link. </a:t>
            </a:r>
            <a:r>
              <a:rPr lang="en-US" altLang="zh-TW" sz="2400" dirty="0"/>
              <a:t>(None of these </a:t>
            </a:r>
            <a:r>
              <a:rPr lang="en-US" altLang="zh-TW" sz="2400" dirty="0" smtClean="0"/>
              <a:t>are </a:t>
            </a:r>
            <a:r>
              <a:rPr lang="en-US" altLang="zh-TW" sz="2400" dirty="0" smtClean="0"/>
              <a:t>directories / links.</a:t>
            </a:r>
            <a:r>
              <a:rPr lang="en-US" altLang="zh-TW" sz="2400" dirty="0" smtClean="0"/>
              <a:t>)</a:t>
            </a:r>
            <a:endParaRPr lang="en-US" altLang="zh-TW" sz="2400" dirty="0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 rot="10800000" flipH="1">
            <a:off x="1143000" y="1241425"/>
            <a:ext cx="228600" cy="533400"/>
          </a:xfrm>
          <a:prstGeom prst="triangle">
            <a:avLst>
              <a:gd name="adj" fmla="val 50000"/>
            </a:avLst>
          </a:prstGeom>
          <a:solidFill>
            <a:srgbClr val="FF99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858985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134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22:07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50209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22:07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AZZZ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23:09 </a:t>
            </a:r>
            <a:r>
              <a:rPr lang="en-US" altLang="en-US" sz="2000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 ACE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     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smtClean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None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55</a:t>
            </a:r>
            <a:r>
              <a:rPr lang="en-US" altLang="en-US" sz="1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22:10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CC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49786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22:10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2925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94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68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47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47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22:18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894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smtClean="0">
                <a:solidFill>
                  <a:srgbClr val="0033CC"/>
                </a:solidFill>
              </a:rPr>
              <a:t>What does it mean to be executable?</a:t>
            </a:r>
            <a:endParaRPr lang="en-US" altLang="zh-TW" smtClean="0">
              <a:solidFill>
                <a:srgbClr val="0033CC"/>
              </a:solidFill>
            </a:endParaRPr>
          </a:p>
        </p:txBody>
      </p:sp>
      <p:sp>
        <p:nvSpPr>
          <p:cNvPr id="189447" name="AutoShape 7"/>
          <p:cNvSpPr>
            <a:spLocks noChangeArrowheads="1"/>
          </p:cNvSpPr>
          <p:nvPr/>
        </p:nvSpPr>
        <p:spPr bwMode="auto">
          <a:xfrm>
            <a:off x="76200" y="76200"/>
            <a:ext cx="3276600" cy="1219200"/>
          </a:xfrm>
          <a:prstGeom prst="wedgeRoundRectCallout">
            <a:avLst>
              <a:gd name="adj1" fmla="val -4796"/>
              <a:gd name="adj2" fmla="val 49741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/>
              <a:t>These spots indicate the owner’s permisions</a:t>
            </a:r>
          </a:p>
          <a:p>
            <a:pPr algn="ctr"/>
            <a:r>
              <a:rPr lang="en-US" altLang="zh-TW" sz="2400"/>
              <a:t>( Read, Write, eXecute )</a:t>
            </a:r>
          </a:p>
        </p:txBody>
      </p:sp>
      <p:sp>
        <p:nvSpPr>
          <p:cNvPr id="189448" name="AutoShape 8"/>
          <p:cNvSpPr>
            <a:spLocks noChangeArrowheads="1"/>
          </p:cNvSpPr>
          <p:nvPr/>
        </p:nvSpPr>
        <p:spPr bwMode="auto">
          <a:xfrm rot="10800000" flipH="1">
            <a:off x="1501775" y="1241425"/>
            <a:ext cx="152400" cy="533400"/>
          </a:xfrm>
          <a:prstGeom prst="triangle">
            <a:avLst>
              <a:gd name="adj" fmla="val 50000"/>
            </a:avLst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4550476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134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22:07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50209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22:07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AZZZ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23:09 </a:t>
            </a:r>
            <a:r>
              <a:rPr lang="en-US" altLang="en-US" sz="2000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 ACE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     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55</a:t>
            </a:r>
            <a:r>
              <a:rPr lang="en-US" altLang="en-US" sz="1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22:10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CC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49786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22:10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2925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94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68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47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47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22:18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914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smtClean="0">
                <a:solidFill>
                  <a:srgbClr val="0033CC"/>
                </a:solidFill>
              </a:rPr>
              <a:t>What does it mean to be executable?</a:t>
            </a:r>
            <a:endParaRPr lang="en-US" altLang="zh-TW" smtClean="0">
              <a:solidFill>
                <a:srgbClr val="0033CC"/>
              </a:solidFill>
            </a:endParaRPr>
          </a:p>
        </p:txBody>
      </p:sp>
      <p:sp>
        <p:nvSpPr>
          <p:cNvPr id="191493" name="AutoShape 5"/>
          <p:cNvSpPr>
            <a:spLocks noChangeArrowheads="1"/>
          </p:cNvSpPr>
          <p:nvPr/>
        </p:nvSpPr>
        <p:spPr bwMode="auto">
          <a:xfrm>
            <a:off x="76200" y="76200"/>
            <a:ext cx="3733800" cy="1219200"/>
          </a:xfrm>
          <a:prstGeom prst="wedgeRoundRectCallout">
            <a:avLst>
              <a:gd name="adj1" fmla="val -6250"/>
              <a:gd name="adj2" fmla="val 49741"/>
              <a:gd name="adj3" fmla="val 16667"/>
            </a:avLst>
          </a:prstGeom>
          <a:solidFill>
            <a:srgbClr val="66FF6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/>
              <a:t>These indicate the group’s permisions (several users may share a group )</a:t>
            </a:r>
          </a:p>
        </p:txBody>
      </p:sp>
      <p:sp>
        <p:nvSpPr>
          <p:cNvPr id="191494" name="AutoShape 6"/>
          <p:cNvSpPr>
            <a:spLocks noChangeArrowheads="1"/>
          </p:cNvSpPr>
          <p:nvPr/>
        </p:nvSpPr>
        <p:spPr bwMode="auto">
          <a:xfrm rot="10800000" flipH="1">
            <a:off x="1828800" y="1241425"/>
            <a:ext cx="152400" cy="533400"/>
          </a:xfrm>
          <a:prstGeom prst="triangle">
            <a:avLst>
              <a:gd name="adj" fmla="val 50000"/>
            </a:avLst>
          </a:prstGeom>
          <a:solidFill>
            <a:srgbClr val="66FF66"/>
          </a:solidFill>
          <a:ln w="9525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83434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134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22:07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C990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50209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22:07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AZZZ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23:09 </a:t>
            </a:r>
            <a:r>
              <a:rPr lang="en-US" altLang="en-US" sz="2000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 ACE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     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55</a:t>
            </a:r>
            <a:r>
              <a:rPr lang="en-US" altLang="en-US" sz="1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22:10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CC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C990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49786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22:10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2925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94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68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47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47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22:18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935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smtClean="0">
                <a:solidFill>
                  <a:srgbClr val="0033CC"/>
                </a:solidFill>
              </a:rPr>
              <a:t>What does it mean to be executable?</a:t>
            </a:r>
            <a:endParaRPr lang="en-US" altLang="zh-TW" smtClean="0">
              <a:solidFill>
                <a:srgbClr val="0033CC"/>
              </a:solidFill>
            </a:endParaRPr>
          </a:p>
        </p:txBody>
      </p:sp>
      <p:sp>
        <p:nvSpPr>
          <p:cNvPr id="193541" name="AutoShape 5"/>
          <p:cNvSpPr>
            <a:spLocks noChangeArrowheads="1"/>
          </p:cNvSpPr>
          <p:nvPr/>
        </p:nvSpPr>
        <p:spPr bwMode="auto">
          <a:xfrm>
            <a:off x="609600" y="76200"/>
            <a:ext cx="3352800" cy="1219200"/>
          </a:xfrm>
          <a:prstGeom prst="wedgeRoundRectCallout">
            <a:avLst>
              <a:gd name="adj1" fmla="val -3551"/>
              <a:gd name="adj2" fmla="val 49741"/>
              <a:gd name="adj3" fmla="val 16667"/>
            </a:avLst>
          </a:prstGeom>
          <a:solidFill>
            <a:srgbClr val="CC99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/>
              <a:t>These indicate the permisions for others</a:t>
            </a:r>
          </a:p>
          <a:p>
            <a:pPr algn="ctr"/>
            <a:r>
              <a:rPr lang="en-US" altLang="zh-TW" sz="2400"/>
              <a:t>(</a:t>
            </a:r>
            <a:r>
              <a:rPr lang="en-US" altLang="zh-TW" sz="2400" i="1"/>
              <a:t>ie</a:t>
            </a:r>
            <a:r>
              <a:rPr lang="en-US" altLang="zh-TW" sz="2400"/>
              <a:t>, general permissions)</a:t>
            </a:r>
          </a:p>
        </p:txBody>
      </p:sp>
      <p:sp>
        <p:nvSpPr>
          <p:cNvPr id="193542" name="AutoShape 6"/>
          <p:cNvSpPr>
            <a:spLocks noChangeArrowheads="1"/>
          </p:cNvSpPr>
          <p:nvPr/>
        </p:nvSpPr>
        <p:spPr bwMode="auto">
          <a:xfrm rot="10800000" flipH="1">
            <a:off x="2187575" y="1241425"/>
            <a:ext cx="152400" cy="533400"/>
          </a:xfrm>
          <a:prstGeom prst="triangle">
            <a:avLst>
              <a:gd name="adj" fmla="val 50000"/>
            </a:avLst>
          </a:prstGeom>
          <a:solidFill>
            <a:srgbClr val="CC9900"/>
          </a:solidFill>
          <a:ln w="9525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zh-TW" altLang="en-US">
              <a:solidFill>
                <a:srgbClr val="CC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341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chemeClr val="bg1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chemeClr val="bg1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en-US" alt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134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22:07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00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50209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22:07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AZZZ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Aqrst.txt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7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7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23:09 </a:t>
            </a:r>
            <a:r>
              <a:rPr lang="en-US" altLang="en-US" sz="2000" dirty="0" err="1">
                <a:solidFill>
                  <a:schemeClr val="bg1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 ACE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ABD.txt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     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ABCD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F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FFFFF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FFFFF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FFFFF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FFFFF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en-US" sz="2000" dirty="0" smtClean="0">
                <a:solidFill>
                  <a:schemeClr val="bg1"/>
                </a:solidFill>
                <a:latin typeface="High Tower Text" pitchFamily="18" charset="0"/>
              </a:rPr>
              <a:t>English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None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55</a:t>
            </a:r>
            <a:r>
              <a:rPr lang="en-US" altLang="en-US" sz="1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22:10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00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49786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22:10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2925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94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68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47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47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22:18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smtClean="0">
                <a:solidFill>
                  <a:srgbClr val="0033CC"/>
                </a:solidFill>
              </a:rPr>
              <a:t>What does it mean to be executable?</a:t>
            </a:r>
            <a:endParaRPr lang="en-US" altLang="zh-TW" smtClean="0">
              <a:solidFill>
                <a:srgbClr val="0033CC"/>
              </a:solidFill>
            </a:endParaRPr>
          </a:p>
        </p:txBody>
      </p:sp>
      <p:sp>
        <p:nvSpPr>
          <p:cNvPr id="241672" name="AutoShape 8"/>
          <p:cNvSpPr>
            <a:spLocks noChangeArrowheads="1"/>
          </p:cNvSpPr>
          <p:nvPr/>
        </p:nvSpPr>
        <p:spPr bwMode="auto">
          <a:xfrm rot="13086094" flipH="1">
            <a:off x="2927350" y="962025"/>
            <a:ext cx="361950" cy="4427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/>
          </a:p>
        </p:txBody>
      </p:sp>
      <p:sp>
        <p:nvSpPr>
          <p:cNvPr id="241670" name="AutoShape 6"/>
          <p:cNvSpPr>
            <a:spLocks noChangeArrowheads="1"/>
          </p:cNvSpPr>
          <p:nvPr/>
        </p:nvSpPr>
        <p:spPr bwMode="auto">
          <a:xfrm>
            <a:off x="3146425" y="685800"/>
            <a:ext cx="3962400" cy="914400"/>
          </a:xfrm>
          <a:prstGeom prst="wedgeRoundRectCallout">
            <a:avLst>
              <a:gd name="adj1" fmla="val -86230"/>
              <a:gd name="adj2" fmla="val 99826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Currently, there are just two files that list as </a:t>
            </a:r>
            <a:r>
              <a:rPr lang="en-US" altLang="zh-TW" sz="2400" dirty="0" smtClean="0"/>
              <a:t>executables. 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523171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416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416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672" grpId="0" animBg="1"/>
      <p:bldP spid="241672" grpId="1" animBg="1"/>
      <p:bldP spid="241670" grpId="0" animBg="1"/>
      <p:bldP spid="241670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chemeClr val="bg1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chemeClr val="bg1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en-US" alt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134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22:07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00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50209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22:07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AZZZ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Aqrst.txt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7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7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23:09 </a:t>
            </a:r>
            <a:r>
              <a:rPr lang="en-US" altLang="en-US" sz="2000" dirty="0" err="1">
                <a:solidFill>
                  <a:schemeClr val="bg1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 ACE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ABD.txt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     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ABCD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F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FFFFF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FFFFF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FFFFF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FFFFF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en-US" sz="2000" dirty="0" smtClean="0">
                <a:solidFill>
                  <a:schemeClr val="bg1"/>
                </a:solidFill>
                <a:latin typeface="High Tower Text" pitchFamily="18" charset="0"/>
              </a:rPr>
              <a:t>English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None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55</a:t>
            </a:r>
            <a:r>
              <a:rPr lang="en-US" altLang="en-US" sz="1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22:10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00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49786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22:10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2925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94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68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47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47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22:18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smtClean="0">
                <a:solidFill>
                  <a:srgbClr val="0033CC"/>
                </a:solidFill>
              </a:rPr>
              <a:t>What does it mean to be executable?</a:t>
            </a:r>
            <a:endParaRPr lang="en-US" altLang="zh-TW" smtClean="0">
              <a:solidFill>
                <a:srgbClr val="0033CC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 rot="3852413">
            <a:off x="5569744" y="1310049"/>
            <a:ext cx="566738" cy="274002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1295400" y="2286000"/>
            <a:ext cx="3886200" cy="2057400"/>
          </a:xfrm>
          <a:prstGeom prst="wedgeRoundRectCallout">
            <a:avLst>
              <a:gd name="adj1" fmla="val 103889"/>
              <a:gd name="adj2" fmla="val 77065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They were created from </a:t>
            </a:r>
            <a:r>
              <a:rPr lang="en-US" altLang="zh-TW" sz="2400" dirty="0" smtClean="0"/>
              <a:t>C </a:t>
            </a:r>
            <a:r>
              <a:rPr lang="en-US" altLang="zh-TW" sz="2400" dirty="0"/>
              <a:t>programs using </a:t>
            </a:r>
            <a:r>
              <a:rPr lang="en-US" altLang="zh-TW" sz="2400" dirty="0" err="1"/>
              <a:t>gcc</a:t>
            </a:r>
            <a:r>
              <a:rPr lang="en-US" altLang="zh-TW" sz="2400" dirty="0"/>
              <a:t>. </a:t>
            </a:r>
            <a:r>
              <a:rPr lang="en-US" altLang="zh-TW" sz="2400" dirty="0" smtClean="0"/>
              <a:t>In </a:t>
            </a:r>
            <a:r>
              <a:rPr lang="en-US" altLang="zh-TW" sz="2400" dirty="0"/>
              <a:t>other words, </a:t>
            </a:r>
            <a:r>
              <a:rPr lang="en-US" altLang="zh-TW" sz="2400" dirty="0" err="1"/>
              <a:t>gcc</a:t>
            </a:r>
            <a:r>
              <a:rPr lang="en-US" altLang="zh-TW" sz="2400" dirty="0"/>
              <a:t> automatically makes its output file to </a:t>
            </a:r>
            <a:r>
              <a:rPr lang="en-US" altLang="zh-TW" sz="2400" dirty="0" smtClean="0"/>
              <a:t>be</a:t>
            </a:r>
            <a:br>
              <a:rPr lang="en-US" altLang="zh-TW" sz="2400" dirty="0" smtClean="0"/>
            </a:br>
            <a:r>
              <a:rPr lang="en-US" altLang="zh-TW" sz="2400" dirty="0" smtClean="0"/>
              <a:t>an </a:t>
            </a:r>
            <a:r>
              <a:rPr lang="en-US" altLang="zh-TW" sz="2400" dirty="0"/>
              <a:t>executable. </a:t>
            </a:r>
          </a:p>
        </p:txBody>
      </p:sp>
    </p:spTree>
    <p:extLst>
      <p:ext uri="{BB962C8B-B14F-4D97-AF65-F5344CB8AC3E}">
        <p14:creationId xmlns:p14="http://schemas.microsoft.com/office/powerpoint/2010/main" val="2934185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chemeClr val="bg1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chemeClr val="bg1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en-US" alt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134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22:07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00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50209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22:07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AZZZ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Aqrst.txt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7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7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23:09 </a:t>
            </a:r>
            <a:r>
              <a:rPr lang="en-US" altLang="en-US" sz="2000" dirty="0" err="1">
                <a:solidFill>
                  <a:schemeClr val="bg1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 ACE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ABD.txt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     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ABCD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F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FFFFF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FFFFF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FFFFF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FFFFF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en-US" sz="2000" dirty="0" smtClean="0">
                <a:solidFill>
                  <a:schemeClr val="bg1"/>
                </a:solidFill>
                <a:latin typeface="High Tower Text" pitchFamily="18" charset="0"/>
              </a:rPr>
              <a:t>English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None 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55</a:t>
            </a:r>
            <a:r>
              <a:rPr lang="en-US" altLang="en-US" sz="1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22:10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00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49786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22:10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2925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94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68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47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47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3 22:18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 smtClean="0">
                <a:solidFill>
                  <a:srgbClr val="0033CC"/>
                </a:solidFill>
              </a:rPr>
              <a:t>What does it mean to be executable?</a:t>
            </a:r>
            <a:endParaRPr lang="en-US" altLang="zh-TW" dirty="0" smtClean="0">
              <a:solidFill>
                <a:srgbClr val="0033CC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 rot="13380000" flipH="1">
            <a:off x="3048000" y="1466850"/>
            <a:ext cx="939800" cy="531495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3276600" y="1600200"/>
            <a:ext cx="3886200" cy="914400"/>
          </a:xfrm>
          <a:prstGeom prst="wedgeRoundRectCallout">
            <a:avLst>
              <a:gd name="adj1" fmla="val 46694"/>
              <a:gd name="adj2" fmla="val 440333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But, see, my new script </a:t>
            </a:r>
            <a:r>
              <a:rPr lang="en-US" altLang="zh-TW" sz="2400" dirty="0" smtClean="0"/>
              <a:t>is</a:t>
            </a:r>
            <a:br>
              <a:rPr lang="en-US" altLang="zh-TW" sz="2400" dirty="0" smtClean="0"/>
            </a:br>
            <a:r>
              <a:rPr lang="en-US" altLang="zh-TW" sz="2400" dirty="0" smtClean="0"/>
              <a:t>not </a:t>
            </a:r>
            <a:r>
              <a:rPr lang="en-US" altLang="zh-TW" sz="2400" dirty="0"/>
              <a:t>listed as an executable. 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3007526" y="4005064"/>
            <a:ext cx="2527902" cy="1918307"/>
          </a:xfrm>
          <a:prstGeom prst="wedgeEllipseCallout">
            <a:avLst>
              <a:gd name="adj1" fmla="val -101006"/>
              <a:gd name="adj2" fmla="val 5578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To fix this,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we need to use</a:t>
            </a:r>
            <a:br>
              <a:rPr kumimoji="1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</a:br>
            <a:r>
              <a:rPr kumimoji="1" 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igh Tower Text" panose="02040502050506030303" pitchFamily="18" charset="0"/>
                <a:ea typeface="新細明體" charset="-120"/>
              </a:rPr>
              <a:t>chmod</a:t>
            </a:r>
            <a:r>
              <a:rPr lang="en-US" sz="2400" b="0" dirty="0">
                <a:latin typeface="Arial" charset="0"/>
                <a:ea typeface="新細明體" charset="-120"/>
              </a:rPr>
              <a:t>.</a:t>
            </a:r>
            <a:endParaRPr kumimoji="1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84584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76200"/>
            <a:ext cx="9144000" cy="12954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tabLst>
                <a:tab pos="3089275" algn="l"/>
              </a:tabLst>
            </a:pPr>
            <a:r>
              <a:rPr lang="en-US" altLang="zh-TW" sz="4000" dirty="0" smtClean="0">
                <a:solidFill>
                  <a:srgbClr val="10068E"/>
                </a:solidFill>
              </a:rPr>
              <a:t>Changing File Permissions: </a:t>
            </a:r>
            <a:r>
              <a:rPr lang="en-US" altLang="zh-TW" sz="5400" b="1" dirty="0" err="1" smtClean="0">
                <a:solidFill>
                  <a:srgbClr val="10068E"/>
                </a:solidFill>
                <a:latin typeface="High Tower Text" pitchFamily="18" charset="0"/>
              </a:rPr>
              <a:t>chmod</a:t>
            </a:r>
            <a:endParaRPr lang="en-US" altLang="zh-TW" sz="5400" b="1" dirty="0" smtClean="0">
              <a:solidFill>
                <a:srgbClr val="10068E"/>
              </a:solidFill>
              <a:latin typeface="High Tower Text" pitchFamily="18" charset="0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95400"/>
            <a:ext cx="9144000" cy="55626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spc="-30" dirty="0"/>
              <a:t> </a:t>
            </a:r>
            <a:r>
              <a:rPr lang="en-US" altLang="zh-TW" sz="2800" spc="-30" dirty="0" smtClean="0"/>
              <a:t>The first argument is the new setting. Next is the filenam</a:t>
            </a:r>
            <a:r>
              <a:rPr lang="en-US" altLang="zh-TW" sz="2800" spc="-130" dirty="0" smtClean="0"/>
              <a:t>e</a:t>
            </a:r>
            <a:r>
              <a:rPr lang="en-US" altLang="zh-TW" sz="2800" spc="-30" dirty="0" smtClean="0"/>
              <a:t>. </a:t>
            </a:r>
          </a:p>
          <a:p>
            <a:pPr lvl="1" eaLnBrk="1" hangingPunct="1">
              <a:lnSpc>
                <a:spcPct val="80000"/>
              </a:lnSpc>
              <a:spcBef>
                <a:spcPct val="70000"/>
              </a:spcBef>
            </a:pPr>
            <a:r>
              <a:rPr lang="en-US" altLang="zh-TW" sz="2400" dirty="0" smtClean="0"/>
              <a:t>You can </a:t>
            </a:r>
            <a:r>
              <a:rPr lang="en-US" altLang="zh-TW" sz="2400" b="1" dirty="0" smtClean="0">
                <a:solidFill>
                  <a:srgbClr val="068E26"/>
                </a:solidFill>
              </a:rPr>
              <a:t>add</a:t>
            </a:r>
            <a:r>
              <a:rPr lang="en-US" altLang="zh-TW" sz="2400" dirty="0" smtClean="0"/>
              <a:t> options to a specific category.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 smtClean="0">
                <a:latin typeface="High Tower Text" pitchFamily="18" charset="0"/>
              </a:rPr>
              <a:t>chmod</a:t>
            </a:r>
            <a:r>
              <a:rPr lang="en-US" altLang="zh-TW" dirty="0" smtClean="0">
                <a:latin typeface="High Tower Text" pitchFamily="18" charset="0"/>
              </a:rPr>
              <a:t> </a:t>
            </a:r>
            <a:r>
              <a:rPr lang="en-US" altLang="zh-TW" dirty="0" err="1" smtClean="0">
                <a:solidFill>
                  <a:srgbClr val="068E26"/>
                </a:solidFill>
                <a:latin typeface="High Tower Text" pitchFamily="18" charset="0"/>
              </a:rPr>
              <a:t>u+x</a:t>
            </a:r>
            <a:r>
              <a:rPr lang="en-US" altLang="zh-TW" dirty="0" smtClean="0">
                <a:latin typeface="High Tower Text" pitchFamily="18" charset="0"/>
              </a:rPr>
              <a:t> file</a:t>
            </a:r>
            <a:r>
              <a:rPr lang="en-US" altLang="zh-TW" sz="2000" dirty="0" smtClean="0"/>
              <a:t> </a:t>
            </a:r>
            <a:r>
              <a:rPr lang="en-US" altLang="zh-TW" sz="2000" dirty="0" smtClean="0">
                <a:latin typeface="新細明體" pitchFamily="18" charset="-120"/>
              </a:rPr>
              <a:t>→ </a:t>
            </a:r>
            <a:r>
              <a:rPr lang="en-US" altLang="zh-TW" sz="2000" dirty="0" smtClean="0"/>
              <a:t>Give the </a:t>
            </a:r>
            <a:r>
              <a:rPr lang="en-US" altLang="zh-TW" sz="2000" dirty="0" smtClean="0">
                <a:solidFill>
                  <a:srgbClr val="209A3D"/>
                </a:solidFill>
              </a:rPr>
              <a:t>u</a:t>
            </a:r>
            <a:r>
              <a:rPr lang="en-US" altLang="zh-TW" sz="2000" dirty="0" smtClean="0"/>
              <a:t>ser (</a:t>
            </a:r>
            <a:r>
              <a:rPr lang="en-US" altLang="zh-TW" sz="2000" dirty="0" err="1" smtClean="0"/>
              <a:t>ie</a:t>
            </a:r>
            <a:r>
              <a:rPr lang="en-US" altLang="zh-TW" sz="2000" dirty="0" smtClean="0"/>
              <a:t>, the owner) execute permission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 smtClean="0">
                <a:latin typeface="High Tower Text" pitchFamily="18" charset="0"/>
              </a:rPr>
              <a:t>chmod</a:t>
            </a:r>
            <a:r>
              <a:rPr lang="en-US" altLang="zh-TW" dirty="0" smtClean="0">
                <a:latin typeface="High Tower Text" pitchFamily="18" charset="0"/>
              </a:rPr>
              <a:t> </a:t>
            </a:r>
            <a:r>
              <a:rPr lang="en-US" altLang="zh-TW" dirty="0" err="1" smtClean="0">
                <a:solidFill>
                  <a:srgbClr val="068E26"/>
                </a:solidFill>
                <a:latin typeface="High Tower Text" pitchFamily="18" charset="0"/>
              </a:rPr>
              <a:t>g+rw</a:t>
            </a:r>
            <a:r>
              <a:rPr lang="en-US" altLang="zh-TW" dirty="0" smtClean="0">
                <a:latin typeface="High Tower Text" pitchFamily="18" charset="0"/>
              </a:rPr>
              <a:t> file</a:t>
            </a:r>
            <a:r>
              <a:rPr lang="en-US" altLang="zh-TW" sz="2000" dirty="0" smtClean="0"/>
              <a:t> </a:t>
            </a:r>
            <a:r>
              <a:rPr lang="en-US" altLang="zh-TW" sz="2000" dirty="0" smtClean="0">
                <a:latin typeface="新細明體" pitchFamily="18" charset="-120"/>
              </a:rPr>
              <a:t>→ </a:t>
            </a:r>
            <a:r>
              <a:rPr lang="en-US" altLang="zh-TW" sz="2000" dirty="0" smtClean="0"/>
              <a:t>Give the </a:t>
            </a:r>
            <a:r>
              <a:rPr lang="en-US" altLang="zh-TW" sz="2000" dirty="0" smtClean="0">
                <a:solidFill>
                  <a:srgbClr val="209A3D"/>
                </a:solidFill>
              </a:rPr>
              <a:t>g</a:t>
            </a:r>
            <a:r>
              <a:rPr lang="en-US" altLang="zh-TW" sz="2000" dirty="0" smtClean="0"/>
              <a:t>roup read and write permission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 smtClean="0">
                <a:latin typeface="High Tower Text" pitchFamily="18" charset="0"/>
              </a:rPr>
              <a:t>chmod</a:t>
            </a:r>
            <a:r>
              <a:rPr lang="en-US" altLang="zh-TW" dirty="0" smtClean="0">
                <a:latin typeface="High Tower Text" pitchFamily="18" charset="0"/>
              </a:rPr>
              <a:t> </a:t>
            </a:r>
            <a:r>
              <a:rPr lang="en-US" altLang="zh-TW" dirty="0" err="1" smtClean="0">
                <a:solidFill>
                  <a:srgbClr val="068E26"/>
                </a:solidFill>
                <a:latin typeface="High Tower Text" pitchFamily="18" charset="0"/>
              </a:rPr>
              <a:t>a+r</a:t>
            </a:r>
            <a:r>
              <a:rPr lang="en-US" altLang="zh-TW" dirty="0" smtClean="0">
                <a:latin typeface="High Tower Text" pitchFamily="18" charset="0"/>
              </a:rPr>
              <a:t> file</a:t>
            </a:r>
            <a:r>
              <a:rPr lang="en-US" altLang="zh-TW" sz="2000" dirty="0" smtClean="0"/>
              <a:t> </a:t>
            </a:r>
            <a:r>
              <a:rPr lang="en-US" altLang="zh-TW" sz="2000" dirty="0" smtClean="0">
                <a:latin typeface="新細明體" pitchFamily="18" charset="-120"/>
              </a:rPr>
              <a:t>→ </a:t>
            </a:r>
            <a:r>
              <a:rPr lang="en-US" altLang="zh-TW" sz="2000" dirty="0" smtClean="0"/>
              <a:t>Give </a:t>
            </a:r>
            <a:r>
              <a:rPr lang="en-US" altLang="zh-TW" sz="2000" dirty="0" smtClean="0">
                <a:solidFill>
                  <a:srgbClr val="209A3D"/>
                </a:solidFill>
              </a:rPr>
              <a:t>a</a:t>
            </a:r>
            <a:r>
              <a:rPr lang="en-US" altLang="zh-TW" sz="2000" dirty="0" smtClean="0"/>
              <a:t>ll 3 categories read permission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en-US" altLang="zh-TW" sz="2000" dirty="0" smtClean="0"/>
          </a:p>
          <a:p>
            <a:pPr lvl="1"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zh-TW" sz="2400" dirty="0" smtClean="0"/>
              <a:t>You can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remove</a:t>
            </a:r>
            <a:r>
              <a:rPr lang="en-US" altLang="zh-TW" sz="2400" b="1" dirty="0" smtClean="0"/>
              <a:t> </a:t>
            </a:r>
            <a:r>
              <a:rPr lang="en-US" altLang="zh-TW" sz="2400" dirty="0" smtClean="0"/>
              <a:t>options from a specific category.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 smtClean="0">
                <a:latin typeface="High Tower Text" pitchFamily="18" charset="0"/>
              </a:rPr>
              <a:t>chmod</a:t>
            </a:r>
            <a:r>
              <a:rPr lang="en-US" altLang="zh-TW" dirty="0" smtClean="0">
                <a:latin typeface="High Tower Text" pitchFamily="18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High Tower Text" pitchFamily="18" charset="0"/>
              </a:rPr>
              <a:t>u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dirty="0" smtClean="0">
                <a:solidFill>
                  <a:srgbClr val="FF0000"/>
                </a:solidFill>
                <a:latin typeface="High Tower Text" pitchFamily="18" charset="0"/>
              </a:rPr>
              <a:t>w</a:t>
            </a:r>
            <a:r>
              <a:rPr lang="en-US" altLang="zh-TW" dirty="0" smtClean="0">
                <a:latin typeface="High Tower Text" pitchFamily="18" charset="0"/>
              </a:rPr>
              <a:t> file</a:t>
            </a:r>
            <a:r>
              <a:rPr lang="en-US" altLang="zh-TW" sz="2000" dirty="0" smtClean="0"/>
              <a:t> </a:t>
            </a:r>
            <a:r>
              <a:rPr lang="en-US" altLang="zh-TW" sz="2000" dirty="0" smtClean="0">
                <a:latin typeface="新細明體" pitchFamily="18" charset="-120"/>
              </a:rPr>
              <a:t>→ </a:t>
            </a:r>
            <a:r>
              <a:rPr lang="en-US" altLang="zh-TW" sz="2000" dirty="0" smtClean="0"/>
              <a:t>The </a:t>
            </a:r>
            <a:r>
              <a:rPr lang="en-US" altLang="zh-TW" sz="2000" dirty="0" smtClean="0">
                <a:solidFill>
                  <a:srgbClr val="FF0000"/>
                </a:solidFill>
              </a:rPr>
              <a:t>u</a:t>
            </a:r>
            <a:r>
              <a:rPr lang="en-US" altLang="zh-TW" sz="2000" dirty="0" smtClean="0"/>
              <a:t>ser (</a:t>
            </a:r>
            <a:r>
              <a:rPr lang="en-US" altLang="zh-TW" sz="2000" dirty="0" err="1" smtClean="0"/>
              <a:t>ie</a:t>
            </a:r>
            <a:r>
              <a:rPr lang="en-US" altLang="zh-TW" sz="2000" dirty="0" smtClean="0"/>
              <a:t>, the owner) cannot write to it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 smtClean="0">
                <a:latin typeface="High Tower Text" pitchFamily="18" charset="0"/>
              </a:rPr>
              <a:t>chmod</a:t>
            </a:r>
            <a:r>
              <a:rPr lang="en-US" altLang="zh-TW" dirty="0" smtClean="0">
                <a:latin typeface="High Tower Text" pitchFamily="18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High Tower Text" pitchFamily="18" charset="0"/>
              </a:rPr>
              <a:t>o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dirty="0" err="1" smtClean="0">
                <a:solidFill>
                  <a:srgbClr val="FF0000"/>
                </a:solidFill>
                <a:latin typeface="High Tower Text" pitchFamily="18" charset="0"/>
              </a:rPr>
              <a:t>rw</a:t>
            </a:r>
            <a:r>
              <a:rPr lang="en-US" altLang="zh-TW" dirty="0" smtClean="0">
                <a:latin typeface="High Tower Text" pitchFamily="18" charset="0"/>
              </a:rPr>
              <a:t> file</a:t>
            </a:r>
            <a:r>
              <a:rPr lang="en-US" altLang="zh-TW" sz="2000" dirty="0" smtClean="0"/>
              <a:t> </a:t>
            </a:r>
            <a:r>
              <a:rPr lang="en-US" altLang="zh-TW" sz="2000" dirty="0" smtClean="0">
                <a:latin typeface="新細明體" pitchFamily="18" charset="-120"/>
              </a:rPr>
              <a:t>→ </a:t>
            </a:r>
            <a:r>
              <a:rPr lang="en-US" altLang="zh-TW" sz="2000" dirty="0" smtClean="0"/>
              <a:t>General users (</a:t>
            </a:r>
            <a:r>
              <a:rPr lang="en-US" altLang="zh-TW" sz="2000" dirty="0" err="1" smtClean="0"/>
              <a:t>ie</a:t>
            </a:r>
            <a:r>
              <a:rPr lang="en-US" altLang="zh-TW" sz="2000" dirty="0" smtClean="0"/>
              <a:t>, </a:t>
            </a:r>
            <a:r>
              <a:rPr lang="en-US" altLang="zh-TW" sz="2000" dirty="0" smtClean="0">
                <a:solidFill>
                  <a:srgbClr val="FF0000"/>
                </a:solidFill>
              </a:rPr>
              <a:t>o</a:t>
            </a:r>
            <a:r>
              <a:rPr lang="en-US" altLang="zh-TW" sz="2000" dirty="0" smtClean="0"/>
              <a:t>thers) cannot read or write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 smtClean="0">
                <a:latin typeface="High Tower Text" pitchFamily="18" charset="0"/>
              </a:rPr>
              <a:t>chmod</a:t>
            </a:r>
            <a:r>
              <a:rPr lang="en-US" altLang="zh-TW" dirty="0" smtClean="0">
                <a:latin typeface="High Tower Text" pitchFamily="18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High Tower Text" pitchFamily="18" charset="0"/>
              </a:rPr>
              <a:t>a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dirty="0" smtClean="0">
                <a:solidFill>
                  <a:srgbClr val="FF0000"/>
                </a:solidFill>
                <a:latin typeface="High Tower Text" pitchFamily="18" charset="0"/>
              </a:rPr>
              <a:t>x</a:t>
            </a:r>
            <a:r>
              <a:rPr lang="en-US" altLang="zh-TW" dirty="0" smtClean="0">
                <a:latin typeface="High Tower Text" pitchFamily="18" charset="0"/>
              </a:rPr>
              <a:t> file</a:t>
            </a:r>
            <a:r>
              <a:rPr lang="en-US" altLang="zh-TW" sz="2000" dirty="0" smtClean="0"/>
              <a:t> </a:t>
            </a:r>
            <a:r>
              <a:rPr lang="en-US" altLang="zh-TW" sz="2000" dirty="0" smtClean="0">
                <a:latin typeface="新細明體" pitchFamily="18" charset="-120"/>
              </a:rPr>
              <a:t>→ </a:t>
            </a:r>
            <a:r>
              <a:rPr lang="en-US" altLang="zh-TW" sz="2000" dirty="0" smtClean="0"/>
              <a:t>No category is allowed to execute </a:t>
            </a:r>
            <a:r>
              <a:rPr lang="en-US" altLang="zh-TW" sz="2000" dirty="0"/>
              <a:t>it (</a:t>
            </a:r>
            <a:r>
              <a:rPr lang="en-US" altLang="zh-TW" sz="2000" dirty="0" err="1"/>
              <a:t>ie</a:t>
            </a:r>
            <a:r>
              <a:rPr lang="en-US" altLang="zh-TW" sz="2000" dirty="0"/>
              <a:t>, </a:t>
            </a:r>
            <a:r>
              <a:rPr lang="en-US" altLang="zh-TW" sz="2000" dirty="0" smtClean="0">
                <a:solidFill>
                  <a:srgbClr val="FF0000"/>
                </a:solidFill>
              </a:rPr>
              <a:t>a</a:t>
            </a:r>
            <a:r>
              <a:rPr lang="en-US" altLang="zh-TW" sz="2000" dirty="0" smtClean="0"/>
              <a:t>ll can’t)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en-US" altLang="zh-TW" sz="2000" dirty="0" smtClean="0"/>
          </a:p>
          <a:p>
            <a:pPr lvl="1"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zh-TW" sz="2400" dirty="0" smtClean="0"/>
              <a:t>You can also </a:t>
            </a:r>
            <a:r>
              <a:rPr lang="en-US" altLang="zh-TW" sz="2400" b="1" dirty="0" smtClean="0"/>
              <a:t>add </a:t>
            </a:r>
            <a:r>
              <a:rPr lang="en-US" altLang="zh-TW" sz="2400" i="1" dirty="0" smtClean="0"/>
              <a:t>and</a:t>
            </a:r>
            <a:r>
              <a:rPr lang="en-US" altLang="zh-TW" sz="2400" b="1" i="1" dirty="0" smtClean="0"/>
              <a:t> </a:t>
            </a:r>
            <a:r>
              <a:rPr lang="en-US" altLang="zh-TW" sz="2400" b="1" dirty="0" smtClean="0"/>
              <a:t>remove</a:t>
            </a:r>
            <a:r>
              <a:rPr lang="en-US" altLang="zh-TW" sz="2400" dirty="0" smtClean="0"/>
              <a:t> by setting everything at once.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TW" sz="2400" dirty="0" smtClean="0"/>
              <a:t>	Do this by giving a </a:t>
            </a:r>
            <a:r>
              <a:rPr lang="en-US" altLang="zh-TW" sz="2400" dirty="0" smtClean="0">
                <a:solidFill>
                  <a:srgbClr val="7030A0"/>
                </a:solidFill>
              </a:rPr>
              <a:t>three-digit </a:t>
            </a:r>
            <a:r>
              <a:rPr lang="en-US" altLang="zh-TW" sz="2400" dirty="0" smtClean="0"/>
              <a:t>octal (</a:t>
            </a:r>
            <a:r>
              <a:rPr lang="zh-TW" altLang="en-US" sz="2000" dirty="0"/>
              <a:t>八進制</a:t>
            </a:r>
            <a:r>
              <a:rPr lang="en-US" altLang="zh-TW" sz="2400" dirty="0" smtClean="0"/>
              <a:t>) number: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 smtClean="0">
                <a:latin typeface="High Tower Text" pitchFamily="18" charset="0"/>
              </a:rPr>
              <a:t>chmod</a:t>
            </a:r>
            <a:r>
              <a:rPr lang="en-US" altLang="zh-TW" dirty="0" smtClean="0">
                <a:latin typeface="High Tower Text" pitchFamily="18" charset="0"/>
              </a:rPr>
              <a:t> </a:t>
            </a:r>
            <a:r>
              <a:rPr lang="en-US" altLang="zh-TW" dirty="0" smtClean="0">
                <a:solidFill>
                  <a:srgbClr val="7030A0"/>
                </a:solidFill>
                <a:latin typeface="Times New Roman" pitchFamily="18" charset="0"/>
              </a:rPr>
              <a:t>777</a:t>
            </a:r>
            <a:r>
              <a:rPr lang="en-US" altLang="zh-TW" dirty="0" smtClean="0">
                <a:solidFill>
                  <a:srgbClr val="7030A0"/>
                </a:solidFill>
                <a:latin typeface="High Tower Text" pitchFamily="18" charset="0"/>
              </a:rPr>
              <a:t> </a:t>
            </a:r>
            <a:r>
              <a:rPr lang="en-US" altLang="zh-TW" dirty="0" smtClean="0">
                <a:latin typeface="High Tower Text" pitchFamily="18" charset="0"/>
              </a:rPr>
              <a:t>file</a:t>
            </a:r>
            <a:r>
              <a:rPr lang="en-US" altLang="zh-TW" sz="2000" dirty="0" smtClean="0"/>
              <a:t> </a:t>
            </a:r>
            <a:r>
              <a:rPr lang="en-US" altLang="zh-TW" sz="2000" dirty="0" smtClean="0">
                <a:latin typeface="新細明體" pitchFamily="18" charset="-120"/>
              </a:rPr>
              <a:t>→ </a:t>
            </a:r>
            <a:r>
              <a:rPr lang="en-US" altLang="zh-TW" sz="2000" dirty="0" smtClean="0"/>
              <a:t>Everyone gets full permissions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 smtClean="0">
                <a:latin typeface="High Tower Text" pitchFamily="18" charset="0"/>
              </a:rPr>
              <a:t>chmod</a:t>
            </a:r>
            <a:r>
              <a:rPr lang="en-US" altLang="zh-TW" dirty="0" smtClean="0">
                <a:latin typeface="High Tower Text" pitchFamily="18" charset="0"/>
              </a:rPr>
              <a:t> </a:t>
            </a:r>
            <a:r>
              <a:rPr lang="en-US" altLang="zh-TW" dirty="0" smtClean="0">
                <a:solidFill>
                  <a:srgbClr val="7030A0"/>
                </a:solidFill>
                <a:latin typeface="Times New Roman" pitchFamily="18" charset="0"/>
              </a:rPr>
              <a:t>700</a:t>
            </a:r>
            <a:r>
              <a:rPr lang="en-US" altLang="zh-TW" dirty="0" smtClean="0">
                <a:solidFill>
                  <a:srgbClr val="7030A0"/>
                </a:solidFill>
                <a:latin typeface="High Tower Text" pitchFamily="18" charset="0"/>
              </a:rPr>
              <a:t> </a:t>
            </a:r>
            <a:r>
              <a:rPr lang="en-US" altLang="zh-TW" dirty="0" smtClean="0">
                <a:latin typeface="High Tower Text" pitchFamily="18" charset="0"/>
              </a:rPr>
              <a:t>file</a:t>
            </a:r>
            <a:r>
              <a:rPr lang="en-US" altLang="zh-TW" sz="2000" dirty="0" smtClean="0"/>
              <a:t> </a:t>
            </a:r>
            <a:r>
              <a:rPr lang="en-US" altLang="zh-TW" sz="2000" dirty="0" smtClean="0">
                <a:latin typeface="新細明體" pitchFamily="18" charset="-120"/>
              </a:rPr>
              <a:t>→ </a:t>
            </a:r>
            <a:r>
              <a:rPr lang="en-US" altLang="zh-TW" sz="2000" spc="-10" dirty="0" smtClean="0"/>
              <a:t>You get full permission. Everyone else gets nothing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 smtClean="0">
                <a:latin typeface="High Tower Text" pitchFamily="18" charset="0"/>
              </a:rPr>
              <a:t>chmod</a:t>
            </a:r>
            <a:r>
              <a:rPr lang="en-US" altLang="zh-TW" dirty="0" smtClean="0">
                <a:latin typeface="High Tower Text" pitchFamily="18" charset="0"/>
              </a:rPr>
              <a:t> </a:t>
            </a:r>
            <a:r>
              <a:rPr lang="en-US" altLang="zh-TW" dirty="0" smtClean="0">
                <a:solidFill>
                  <a:srgbClr val="7030A0"/>
                </a:solidFill>
                <a:latin typeface="Times New Roman" pitchFamily="18" charset="0"/>
              </a:rPr>
              <a:t>644</a:t>
            </a:r>
            <a:r>
              <a:rPr lang="en-US" altLang="zh-TW" dirty="0" smtClean="0">
                <a:solidFill>
                  <a:srgbClr val="7030A0"/>
                </a:solidFill>
                <a:latin typeface="High Tower Text" pitchFamily="18" charset="0"/>
              </a:rPr>
              <a:t> </a:t>
            </a:r>
            <a:r>
              <a:rPr lang="en-US" altLang="zh-TW" dirty="0" smtClean="0">
                <a:latin typeface="High Tower Text" pitchFamily="18" charset="0"/>
              </a:rPr>
              <a:t>file</a:t>
            </a:r>
            <a:r>
              <a:rPr lang="en-US" altLang="zh-TW" sz="2000" dirty="0" smtClean="0"/>
              <a:t> </a:t>
            </a:r>
            <a:r>
              <a:rPr lang="en-US" altLang="zh-TW" sz="2000" dirty="0" smtClean="0">
                <a:latin typeface="新細明體" pitchFamily="18" charset="-120"/>
              </a:rPr>
              <a:t>→ </a:t>
            </a:r>
            <a:r>
              <a:rPr lang="en-US" altLang="zh-TW" sz="2000" spc="-10" dirty="0" smtClean="0"/>
              <a:t>You </a:t>
            </a:r>
            <a:r>
              <a:rPr lang="en-US" altLang="zh-TW" sz="2000" dirty="0" smtClean="0"/>
              <a:t>can read or write, others can just read</a:t>
            </a:r>
          </a:p>
        </p:txBody>
      </p:sp>
      <p:sp>
        <p:nvSpPr>
          <p:cNvPr id="44" name="Trapezoid 43"/>
          <p:cNvSpPr>
            <a:spLocks noChangeAspect="1"/>
          </p:cNvSpPr>
          <p:nvPr/>
        </p:nvSpPr>
        <p:spPr bwMode="auto">
          <a:xfrm rot="-2700000">
            <a:off x="-621192" y="310633"/>
            <a:ext cx="2563457" cy="695576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8764" tIns="0" rIns="98764" bIns="49382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 charset="0"/>
                <a:ea typeface="新細明體" charset="-120"/>
              </a:rPr>
              <a:t> </a:t>
            </a:r>
            <a:r>
              <a:rPr lang="en-US" sz="2592" dirty="0" smtClean="0">
                <a:solidFill>
                  <a:srgbClr val="000000"/>
                </a:solidFill>
                <a:latin typeface="Arial" charset="0"/>
                <a:ea typeface="新細明體" charset="-120"/>
              </a:rPr>
              <a:t>Recall</a:t>
            </a:r>
            <a:br>
              <a:rPr lang="en-US" sz="2592" dirty="0" smtClean="0">
                <a:solidFill>
                  <a:srgbClr val="000000"/>
                </a:solidFill>
                <a:latin typeface="Arial" charset="0"/>
                <a:ea typeface="新細明體" charset="-120"/>
              </a:rPr>
            </a:br>
            <a:r>
              <a:rPr lang="en-US" sz="2592" dirty="0" smtClean="0">
                <a:solidFill>
                  <a:srgbClr val="000000"/>
                </a:solidFill>
                <a:latin typeface="Arial" charset="0"/>
                <a:ea typeface="新細明體" charset="-12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Arial" charset="0"/>
                <a:ea typeface="新細明體" charset="-120"/>
              </a:rPr>
              <a:t> </a:t>
            </a:r>
            <a:r>
              <a:rPr lang="en-US" sz="2592" dirty="0" smtClean="0">
                <a:solidFill>
                  <a:srgbClr val="000000"/>
                </a:solidFill>
                <a:latin typeface="Arial" charset="0"/>
                <a:ea typeface="新細明體" charset="-120"/>
              </a:rPr>
              <a:t>Lecture 1…</a:t>
            </a:r>
            <a:endParaRPr lang="en-US" sz="3024" dirty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63807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848600" cy="7620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Can we make it more general?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143000"/>
            <a:ext cx="8807896" cy="51816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pc="-15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Ho</a:t>
            </a:r>
            <a:r>
              <a:rPr lang="en-US" altLang="zh-TW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</a:t>
            </a:r>
            <a:r>
              <a:rPr lang="en-US" altLang="zh-TW" sz="2800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pc="-13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</a:t>
            </a:r>
            <a:r>
              <a:rPr lang="en-US" altLang="zh-TW" spc="2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en-US" altLang="zh-TW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ten</a:t>
            </a:r>
            <a:r>
              <a:rPr lang="en-US" altLang="zh-TW" sz="2800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will </a:t>
            </a:r>
            <a:r>
              <a:rPr lang="en-US" altLang="zh-TW" spc="-8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</a:t>
            </a:r>
            <a:r>
              <a:rPr lang="en-US" altLang="zh-TW" sz="2800" spc="-8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pc="-8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wa</a:t>
            </a:r>
            <a:r>
              <a:rPr lang="en-US" altLang="zh-TW" spc="-4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nt </a:t>
            </a:r>
            <a:r>
              <a:rPr lang="en-US" altLang="zh-TW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to use this </a:t>
            </a:r>
            <a:r>
              <a:rPr lang="en-US" altLang="zh-TW" spc="-4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scr</a:t>
            </a:r>
            <a:r>
              <a:rPr lang="en-US" altLang="zh-TW" spc="-1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</a:t>
            </a:r>
            <a:r>
              <a:rPr lang="en-US" altLang="zh-TW" spc="-4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pt </a:t>
            </a:r>
            <a:r>
              <a:rPr lang="en-US" altLang="zh-TW" spc="-14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I’v</a:t>
            </a:r>
            <a:r>
              <a:rPr lang="en-US" altLang="zh-TW" spc="-4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 </a:t>
            </a:r>
            <a:r>
              <a:rPr lang="en-US" altLang="zh-TW" spc="-7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mad</a:t>
            </a:r>
            <a:r>
              <a:rPr lang="en-US" altLang="zh-TW" spc="-2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altLang="zh-TW" spc="-4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?</a:t>
            </a:r>
            <a:endParaRPr lang="en-US" altLang="zh-TW" spc="-4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It only and always does one thing: count the number of files that begin with an “A</a:t>
            </a:r>
            <a:r>
              <a:rPr lang="en-US" altLang="zh-TW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”.</a:t>
            </a:r>
            <a:endParaRPr lang="en-US" altLang="zh-TW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14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If we could </a:t>
            </a:r>
            <a:r>
              <a:rPr lang="en-US" altLang="zh-TW" dirty="0">
                <a:solidFill>
                  <a:srgbClr val="0033CC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pass arguments</a:t>
            </a: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 it would be </a:t>
            </a:r>
            <a:r>
              <a:rPr lang="en-US" altLang="zh-TW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altLang="zh-TW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altLang="zh-TW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more </a:t>
            </a: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flexible (and therefore more useful</a:t>
            </a:r>
            <a:r>
              <a:rPr lang="en-US" altLang="zh-TW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).</a:t>
            </a:r>
            <a:endParaRPr lang="en-US" altLang="zh-TW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Just </a:t>
            </a: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like we pass arguments to UNIX </a:t>
            </a:r>
            <a:r>
              <a:rPr lang="en-US" altLang="zh-TW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commands.</a:t>
            </a:r>
            <a:endParaRPr lang="en-US" altLang="zh-TW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zh-TW" sz="1400" dirty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To do this, use the $* symbols in your </a:t>
            </a:r>
            <a:r>
              <a:rPr lang="en-US" altLang="zh-TW" dirty="0" smtClean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script.</a:t>
            </a:r>
            <a:r>
              <a:rPr lang="en-US" altLang="zh-TW" sz="3600" dirty="0" smtClean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endParaRPr lang="en-US" altLang="zh-TW" sz="3600" dirty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32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When you run the script, the $* symbols </a:t>
            </a:r>
            <a:r>
              <a:rPr lang="en-US" altLang="zh-TW" sz="3200" dirty="0" smtClean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altLang="zh-TW" sz="3200" dirty="0" smtClean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altLang="zh-TW" sz="3200" dirty="0" smtClean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will </a:t>
            </a:r>
            <a:r>
              <a:rPr lang="en-US" altLang="zh-TW" sz="32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be replaced with all of the </a:t>
            </a:r>
            <a:r>
              <a:rPr lang="en-US" altLang="zh-TW" sz="3200" dirty="0" smtClean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arguments.</a:t>
            </a:r>
            <a:endParaRPr lang="en-US" altLang="zh-TW" sz="3200" dirty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08649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Old version: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>
                <a:solidFill>
                  <a:srgbClr val="FFFFCC"/>
                </a:solidFill>
              </a:rPr>
              <a:t>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count_A_Files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FFFFCC"/>
                </a:solidFill>
                <a:latin typeface="Times New Roman" pitchFamily="18" charset="0"/>
              </a:rPr>
              <a:t>A*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FFFFCC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FFFFCC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FFFFCC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>
                <a:solidFill>
                  <a:srgbClr val="FFFFCC"/>
                </a:solidFill>
              </a:rPr>
              <a:t> </a:t>
            </a:r>
            <a:r>
              <a:rPr lang="en-US" altLang="zh-TW" sz="2800" b="1" dirty="0">
                <a:latin typeface="High Tower Text" pitchFamily="18" charset="0"/>
              </a:rPr>
              <a:t>cat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ls </a:t>
            </a:r>
            <a:r>
              <a:rPr lang="en-US" altLang="zh-TW" sz="2800" b="1" dirty="0">
                <a:latin typeface="Times New Roman" pitchFamily="18" charset="0"/>
              </a:rPr>
              <a:t>$*</a:t>
            </a:r>
            <a:r>
              <a:rPr lang="en-US" altLang="zh-TW" sz="2800" b="1" dirty="0">
                <a:latin typeface="High Tower Text" pitchFamily="18" charset="0"/>
              </a:rPr>
              <a:t> &gt;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l &lt; temp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f temp</a:t>
            </a:r>
            <a:endParaRPr lang="zh-TW" altLang="en-US" sz="2800" b="1" dirty="0"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 </a:t>
            </a:r>
            <a:r>
              <a:rPr lang="en-US" altLang="zh-TW" sz="2800" b="1" dirty="0">
                <a:latin typeface="High Tower Text" pitchFamily="18" charset="0"/>
              </a:rPr>
              <a:t>chm u+ ci A*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</a:t>
            </a:r>
            <a:r>
              <a:rPr lang="en-US" altLang="zh-TW" sz="2800" b="1" dirty="0">
                <a:latin typeface="High Tower Text" pitchFamily="18" charset="0"/>
              </a:rPr>
              <a:t> .</a:t>
            </a:r>
            <a:r>
              <a:rPr lang="en-US" altLang="zh-TW" b="1" dirty="0">
                <a:latin typeface="Times New Roman" pitchFamily="18" charset="0"/>
              </a:rPr>
              <a:t>/</a:t>
            </a:r>
            <a:r>
              <a:rPr lang="en-US" altLang="zh-TW" sz="2800" b="1" dirty="0">
                <a:latin typeface="High Tower Text" pitchFamily="18" charset="0"/>
              </a:rPr>
              <a:t>count A* [^A]*.c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latin typeface="Times New Roman" pitchFamily="18" charset="0"/>
              </a:rPr>
              <a:t>11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05636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30610</TotalTime>
  <Words>16111</Words>
  <Application>Microsoft Office PowerPoint</Application>
  <PresentationFormat>On-screen Show (4:3)</PresentationFormat>
  <Paragraphs>3232</Paragraphs>
  <Slides>197</Slides>
  <Notes>127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197</vt:i4>
      </vt:variant>
    </vt:vector>
  </HeadingPairs>
  <TitlesOfParts>
    <vt:vector size="219" baseType="lpstr">
      <vt:lpstr>Andale Mono</vt:lpstr>
      <vt:lpstr>Arial Unicode MS</vt:lpstr>
      <vt:lpstr>Lucida Grande</vt:lpstr>
      <vt:lpstr>ＭＳ Ｐゴシック</vt:lpstr>
      <vt:lpstr>新細明體</vt:lpstr>
      <vt:lpstr>Arial</vt:lpstr>
      <vt:lpstr>Arial Black</vt:lpstr>
      <vt:lpstr>Arial Narrow</vt:lpstr>
      <vt:lpstr>Bell MT</vt:lpstr>
      <vt:lpstr>Bodoni MT</vt:lpstr>
      <vt:lpstr>Consolas</vt:lpstr>
      <vt:lpstr>Gadugi</vt:lpstr>
      <vt:lpstr>Garamond</vt:lpstr>
      <vt:lpstr>High Tower Text</vt:lpstr>
      <vt:lpstr>Lucida Console</vt:lpstr>
      <vt:lpstr>Poor Richard</vt:lpstr>
      <vt:lpstr>Symbol</vt:lpstr>
      <vt:lpstr>Tahoma</vt:lpstr>
      <vt:lpstr>Times New Roman</vt:lpstr>
      <vt:lpstr>Verdana</vt:lpstr>
      <vt:lpstr>Default Design</vt:lpstr>
      <vt:lpstr>1_Default Design</vt:lpstr>
      <vt:lpstr>Miscellaneous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basename</vt:lpstr>
      <vt:lpstr>basename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Miscellaneous Commands</vt:lpstr>
      <vt:lpstr>Redirection</vt:lpstr>
      <vt:lpstr>If cat has no arg, it uses the keyboard</vt:lpstr>
      <vt:lpstr>Redirection Can Affect Commands</vt:lpstr>
      <vt:lpstr>Redirection Can Affect Commands</vt:lpstr>
      <vt:lpstr>Redirection Can Affect Commands</vt:lpstr>
      <vt:lpstr>Redirection</vt:lpstr>
      <vt:lpstr>Redirection</vt:lpstr>
      <vt:lpstr>Input/Output (I/O) and Redirection</vt:lpstr>
      <vt:lpstr>Input/Output (I/O) and Redirection</vt:lpstr>
      <vt:lpstr>Input/Output (I/O) and Redirection</vt:lpstr>
      <vt:lpstr>Input/Output (I/O) and Redirection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Connecting commands by redirection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What is a Script?</vt:lpstr>
      <vt:lpstr>How, then to use our new script?</vt:lpstr>
      <vt:lpstr>What does it mean to be executable?</vt:lpstr>
      <vt:lpstr>What does it mean to be executable?</vt:lpstr>
      <vt:lpstr>What does it mean to be executable?</vt:lpstr>
      <vt:lpstr>What does it mean to be executable?</vt:lpstr>
      <vt:lpstr>What does it mean to be executable?</vt:lpstr>
      <vt:lpstr>What does it mean to be executable?</vt:lpstr>
      <vt:lpstr>What does it mean to be executable?</vt:lpstr>
      <vt:lpstr>What does it mean to be executable?</vt:lpstr>
      <vt:lpstr>Changing File Permissions: chmod</vt:lpstr>
      <vt:lpstr>Can we make it more general?</vt:lpstr>
      <vt:lpstr>Old version:</vt:lpstr>
      <vt:lpstr>A more-flexible version:</vt:lpstr>
      <vt:lpstr>A more-flexible version:</vt:lpstr>
      <vt:lpstr>A more-flexible version:</vt:lpstr>
      <vt:lpstr>A more-flexible version:</vt:lpstr>
      <vt:lpstr>A more-flexible version:</vt:lpstr>
      <vt:lpstr>A more-flexible version:</vt:lpstr>
      <vt:lpstr>See? Here are the 11 matches:</vt:lpstr>
      <vt:lpstr>PowerPoint Presentation</vt:lpstr>
      <vt:lpstr>See? Here are the 11 matches:</vt:lpstr>
      <vt:lpstr>PowerPoint Presentation</vt:lpstr>
      <vt:lpstr>PowerPoint Presentation</vt:lpstr>
      <vt:lpstr>PowerPoint Presentation</vt:lpstr>
      <vt:lpstr>PowerPoint Presentation</vt:lpstr>
      <vt:lpstr>Can we avoid using that tempfile?</vt:lpstr>
      <vt:lpstr>Can we avoid using that tempfile?</vt:lpstr>
      <vt:lpstr>Can we avoid using that tempfile?</vt:lpstr>
      <vt:lpstr>Can we avoid using that tempfile?</vt:lpstr>
      <vt:lpstr>PowerPoint Presentation</vt:lpstr>
      <vt:lpstr>PowerPoint Presentation</vt:lpstr>
      <vt:lpstr>Redirection</vt:lpstr>
      <vt:lpstr>Redirection</vt:lpstr>
      <vt:lpstr>| - The Pipe</vt:lpstr>
      <vt:lpstr>| - The Pipe</vt:lpstr>
      <vt:lpstr>How to do the earlier script with pipes?</vt:lpstr>
      <vt:lpstr>PowerPoint Presentation</vt:lpstr>
      <vt:lpstr>PowerPoint Presentation</vt:lpstr>
      <vt:lpstr>Looking around the source code</vt:lpstr>
      <vt:lpstr>Looking around the source code</vt:lpstr>
      <vt:lpstr>Remember this slide?</vt:lpstr>
      <vt:lpstr>Remember this slide?</vt:lpstr>
      <vt:lpstr>Remember this slide?</vt:lpstr>
      <vt:lpstr>Remember this slide?</vt:lpstr>
      <vt:lpstr>Remember this slide?</vt:lpstr>
      <vt:lpstr>How would you do it  with pipes?</vt:lpstr>
      <vt:lpstr>How would you do it  with pipes?</vt:lpstr>
      <vt:lpstr>Redirection</vt:lpstr>
      <vt:lpstr>Redirection</vt:lpstr>
      <vt:lpstr>Copying piped data into a file (tee)</vt:lpstr>
      <vt:lpstr>Redirection</vt:lpstr>
      <vt:lpstr>Redirection</vt:lpstr>
      <vt:lpstr>PowerPoint Presentation</vt:lpstr>
      <vt:lpstr>Redirection</vt:lpstr>
      <vt:lpstr>Redirection</vt:lpstr>
      <vt:lpstr>Piping arguments (xargs)</vt:lpstr>
      <vt:lpstr>Piping arguments (xargs)</vt:lpstr>
      <vt:lpstr>Piping arguments (xargs)</vt:lpstr>
      <vt:lpstr>Piping arguments (xargs)</vt:lpstr>
      <vt:lpstr>Piping arguments (xargs)</vt:lpstr>
      <vt:lpstr>Huh?</vt:lpstr>
      <vt:lpstr>Huh?</vt:lpstr>
      <vt:lpstr>Huh?</vt:lpstr>
      <vt:lpstr>Huh?</vt:lpstr>
      <vt:lpstr>Huh?</vt:lpstr>
      <vt:lpstr>Huh?</vt:lpstr>
      <vt:lpstr>Huh?</vt:lpstr>
      <vt:lpstr> xargs vs the ` ` command</vt:lpstr>
      <vt:lpstr>Redirection</vt:lpstr>
      <vt:lpstr>Command Coordination  ;     &amp;&amp;     || </vt:lpstr>
      <vt:lpstr>Command Coordination  ;     &amp;&amp;     ||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Command Coordination  ;     &amp;&amp;     || </vt:lpstr>
      <vt:lpstr>Command Coordination  ;     &amp;&amp;     || </vt:lpstr>
      <vt:lpstr>Command Coordination  ;     &amp;&amp;     || </vt:lpstr>
      <vt:lpstr>Command Coordination  ;     &amp;&amp;     || </vt:lpstr>
      <vt:lpstr>Command Coordination  A note on parentheses</vt:lpstr>
      <vt:lpstr>Command Coordination  A note on parentheses</vt:lpstr>
      <vt:lpstr>Command Coordination  A note on parentheses</vt:lpstr>
      <vt:lpstr>Command Coordination  A note on parentheses</vt:lpstr>
      <vt:lpstr>Command Coordination  A note on parentheses</vt:lpstr>
      <vt:lpstr>Command Coordination  A note on parentheses</vt:lpstr>
      <vt:lpstr>Command Coordination  A note on parentheses</vt:lpstr>
      <vt:lpstr>Command Coordination  A note on parentheses</vt:lpstr>
      <vt:lpstr>Command Coordination  A note on parentheses</vt:lpstr>
      <vt:lpstr>Make changes persist with source:</vt:lpstr>
      <vt:lpstr>Make changes persist with source:</vt:lpstr>
      <vt:lpstr>Make changes persist with source:</vt:lpstr>
      <vt:lpstr>Make changes persist with source:</vt:lpstr>
      <vt:lpstr>Make changes persist with source:</vt:lpstr>
      <vt:lpstr>Make changes persist with source:</vt:lpstr>
      <vt:lpstr>PowerPoint Presentation</vt:lpstr>
      <vt:lpstr>PowerPoint Presentation</vt:lpstr>
      <vt:lpstr>PowerPoint Presentation</vt:lpstr>
      <vt:lpstr>You can also create your files under Windows, but then you will have to worry about a confusing difference between UNIX and Windows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Haga</dc:creator>
  <cp:lastModifiedBy>Me</cp:lastModifiedBy>
  <cp:revision>582</cp:revision>
  <cp:lastPrinted>2005-05-27T21:26:31Z</cp:lastPrinted>
  <dcterms:created xsi:type="dcterms:W3CDTF">2005-05-23T21:56:35Z</dcterms:created>
  <dcterms:modified xsi:type="dcterms:W3CDTF">2021-03-06T01:51:56Z</dcterms:modified>
</cp:coreProperties>
</file>